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1" r:id="rId14"/>
    <p:sldId id="268" r:id="rId15"/>
    <p:sldId id="269" r:id="rId16"/>
    <p:sldId id="288" r:id="rId17"/>
    <p:sldId id="271" r:id="rId18"/>
    <p:sldId id="272" r:id="rId19"/>
    <p:sldId id="282" r:id="rId20"/>
    <p:sldId id="273" r:id="rId21"/>
    <p:sldId id="274" r:id="rId22"/>
    <p:sldId id="278" r:id="rId23"/>
    <p:sldId id="280" r:id="rId24"/>
    <p:sldId id="281" r:id="rId25"/>
    <p:sldId id="290" r:id="rId26"/>
    <p:sldId id="291" r:id="rId27"/>
    <p:sldId id="283" r:id="rId28"/>
    <p:sldId id="285" r:id="rId29"/>
    <p:sldId id="292" r:id="rId30"/>
    <p:sldId id="304" r:id="rId31"/>
    <p:sldId id="286" r:id="rId32"/>
    <p:sldId id="287" r:id="rId33"/>
    <p:sldId id="296" r:id="rId34"/>
    <p:sldId id="305" r:id="rId35"/>
    <p:sldId id="293" r:id="rId36"/>
    <p:sldId id="300" r:id="rId37"/>
    <p:sldId id="294" r:id="rId38"/>
    <p:sldId id="303" r:id="rId39"/>
    <p:sldId id="297" r:id="rId40"/>
    <p:sldId id="306" r:id="rId41"/>
    <p:sldId id="312" r:id="rId42"/>
    <p:sldId id="313" r:id="rId43"/>
    <p:sldId id="310" r:id="rId44"/>
    <p:sldId id="307" r:id="rId45"/>
    <p:sldId id="308" r:id="rId46"/>
    <p:sldId id="302" r:id="rId47"/>
    <p:sldId id="30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September 21,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92939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September 21,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20738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September 21,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9599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September 21,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6150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September 21,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63642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September 21,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66436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September 21,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September 21,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0054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September 21,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15205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September 21,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4385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September 21,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820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Wednesday, September 21,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995004-1B13-3211-D37E-D6B7B192A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053" y="1120229"/>
            <a:ext cx="6225329" cy="35017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D3D8C39E-196F-DE70-C597-014E112D8B65}"/>
              </a:ext>
            </a:extLst>
          </p:cNvPr>
          <p:cNvSpPr>
            <a:spLocks noGrp="1"/>
          </p:cNvSpPr>
          <p:nvPr>
            <p:ph type="ctrTitle"/>
          </p:nvPr>
        </p:nvSpPr>
        <p:spPr>
          <a:xfrm>
            <a:off x="1175505" y="-112041"/>
            <a:ext cx="9656426" cy="1266738"/>
          </a:xfrm>
        </p:spPr>
        <p:txBody>
          <a:bodyPr/>
          <a:lstStyle/>
          <a:p>
            <a:br>
              <a:rPr lang="en-US" sz="4400" b="0" i="0" u="none" strike="noStrike" baseline="0" dirty="0">
                <a:solidFill>
                  <a:srgbClr val="000000"/>
                </a:solidFill>
                <a:latin typeface="Adobe Arabic" panose="02040503050201020203" pitchFamily="18" charset="-78"/>
                <a:cs typeface="Adobe Arabic" panose="02040503050201020203" pitchFamily="18" charset="-78"/>
              </a:rPr>
            </a:br>
            <a:r>
              <a:rPr lang="en-US" sz="4400" b="0" i="0" u="none" strike="noStrike" baseline="0" dirty="0">
                <a:solidFill>
                  <a:srgbClr val="000000"/>
                </a:solidFill>
                <a:latin typeface="Adobe Arabic" panose="02040503050201020203" pitchFamily="18" charset="-78"/>
                <a:cs typeface="Adobe Arabic" panose="02040503050201020203" pitchFamily="18" charset="-78"/>
              </a:rPr>
              <a:t> </a:t>
            </a:r>
            <a:r>
              <a:rPr lang="en-US" sz="6000" b="1" i="0" u="none" strike="noStrike" baseline="0" dirty="0">
                <a:solidFill>
                  <a:srgbClr val="000000"/>
                </a:solidFill>
                <a:latin typeface="Agency FB" panose="020B0503020202020204" pitchFamily="34" charset="0"/>
                <a:cs typeface="Adobe Arabic" panose="02040503050201020203" pitchFamily="18" charset="-78"/>
              </a:rPr>
              <a:t>RESUME CLASSIFICATION </a:t>
            </a:r>
            <a:endParaRPr lang="en-US" sz="6000" dirty="0">
              <a:latin typeface="Agency FB" panose="020B0503020202020204" pitchFamily="34" charset="0"/>
              <a:cs typeface="Adobe Arabic" panose="02040503050201020203" pitchFamily="18" charset="-78"/>
            </a:endParaRPr>
          </a:p>
        </p:txBody>
      </p:sp>
      <p:sp>
        <p:nvSpPr>
          <p:cNvPr id="8" name="Subtitle 2">
            <a:extLst>
              <a:ext uri="{FF2B5EF4-FFF2-40B4-BE49-F238E27FC236}">
                <a16:creationId xmlns:a16="http://schemas.microsoft.com/office/drawing/2014/main" id="{31FD3F7A-FB26-CC9B-8B06-1528E9A85033}"/>
              </a:ext>
            </a:extLst>
          </p:cNvPr>
          <p:cNvSpPr txBox="1">
            <a:spLocks/>
          </p:cNvSpPr>
          <p:nvPr/>
        </p:nvSpPr>
        <p:spPr>
          <a:xfrm>
            <a:off x="3407328" y="4238167"/>
            <a:ext cx="5377343" cy="975011"/>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latin typeface="Adobe Gothic Std B" panose="020B0800000000000000" pitchFamily="34" charset="-128"/>
                <a:ea typeface="Adobe Gothic Std B" panose="020B0800000000000000" pitchFamily="34" charset="-128"/>
              </a:rPr>
              <a:t>                                                                           </a:t>
            </a:r>
            <a:r>
              <a:rPr lang="en-US" sz="2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dobe Gothic Std B" panose="020B0800000000000000" pitchFamily="34" charset="-128"/>
                <a:ea typeface="Adobe Gothic Std B" panose="020B0800000000000000" pitchFamily="34" charset="-128"/>
              </a:rPr>
              <a:t>Project Members:</a:t>
            </a:r>
            <a:endParaRPr lang="en-US" sz="2200" b="1" dirty="0">
              <a:latin typeface="Adobe Gothic Std B" panose="020B0800000000000000" pitchFamily="34" charset="-128"/>
              <a:ea typeface="Adobe Gothic Std B" panose="020B0800000000000000" pitchFamily="34" charset="-128"/>
            </a:endParaRPr>
          </a:p>
        </p:txBody>
      </p:sp>
      <p:sp>
        <p:nvSpPr>
          <p:cNvPr id="11" name="Subtitle 2">
            <a:extLst>
              <a:ext uri="{FF2B5EF4-FFF2-40B4-BE49-F238E27FC236}">
                <a16:creationId xmlns:a16="http://schemas.microsoft.com/office/drawing/2014/main" id="{49F50E35-B3F5-C5FF-B671-60414CCE5389}"/>
              </a:ext>
            </a:extLst>
          </p:cNvPr>
          <p:cNvSpPr txBox="1">
            <a:spLocks/>
          </p:cNvSpPr>
          <p:nvPr/>
        </p:nvSpPr>
        <p:spPr>
          <a:xfrm>
            <a:off x="92279" y="4829371"/>
            <a:ext cx="4523064" cy="1988694"/>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latin typeface="Adobe Gothic Std B" panose="020B0800000000000000" pitchFamily="34" charset="-128"/>
                <a:ea typeface="Adobe Gothic Std B" panose="020B0800000000000000" pitchFamily="34" charset="-128"/>
              </a:rPr>
              <a:t>                                                                           </a:t>
            </a:r>
            <a:r>
              <a:rPr lang="en-US" sz="1400" b="1" spc="300" dirty="0">
                <a:latin typeface="Adobe Gothic Std B" panose="020B0800000000000000" pitchFamily="34" charset="-128"/>
                <a:ea typeface="Adobe Gothic Std B" panose="020B0800000000000000" pitchFamily="34" charset="-128"/>
              </a:rPr>
              <a:t>1.) Mr. Moin dalvi</a:t>
            </a:r>
          </a:p>
          <a:p>
            <a:r>
              <a:rPr lang="en-US" sz="1400" b="1" spc="300" dirty="0">
                <a:latin typeface="Adobe Gothic Std B" panose="020B0800000000000000" pitchFamily="34" charset="-128"/>
                <a:ea typeface="Adobe Gothic Std B" panose="020B0800000000000000" pitchFamily="34" charset="-128"/>
              </a:rPr>
              <a:t>2.) Mr. Zoheb Kazi</a:t>
            </a:r>
          </a:p>
          <a:p>
            <a:r>
              <a:rPr lang="en-US" sz="1400" b="1" spc="300" dirty="0">
                <a:latin typeface="Adobe Gothic Std B" panose="020B0800000000000000" pitchFamily="34" charset="-128"/>
                <a:ea typeface="Adobe Gothic Std B" panose="020B0800000000000000" pitchFamily="34" charset="-128"/>
              </a:rPr>
              <a:t>   3.) Mr. Soudal Hoda</a:t>
            </a:r>
          </a:p>
          <a:p>
            <a:r>
              <a:rPr lang="en-US" sz="1400" b="1" dirty="0">
                <a:latin typeface="Adobe Gothic Std B" panose="020B0800000000000000" pitchFamily="34" charset="-128"/>
                <a:ea typeface="Adobe Gothic Std B" panose="020B0800000000000000" pitchFamily="34" charset="-128"/>
              </a:rPr>
              <a:t>                </a:t>
            </a:r>
          </a:p>
        </p:txBody>
      </p:sp>
      <p:sp>
        <p:nvSpPr>
          <p:cNvPr id="14" name="Subtitle 2">
            <a:extLst>
              <a:ext uri="{FF2B5EF4-FFF2-40B4-BE49-F238E27FC236}">
                <a16:creationId xmlns:a16="http://schemas.microsoft.com/office/drawing/2014/main" id="{018F503B-84A7-28F0-C224-F75FE113ED7E}"/>
              </a:ext>
            </a:extLst>
          </p:cNvPr>
          <p:cNvSpPr txBox="1">
            <a:spLocks/>
          </p:cNvSpPr>
          <p:nvPr/>
        </p:nvSpPr>
        <p:spPr>
          <a:xfrm>
            <a:off x="8257562" y="4829369"/>
            <a:ext cx="3453469" cy="1804577"/>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dirty="0">
                <a:latin typeface="Adobe Gothic Std B" panose="020B0800000000000000" pitchFamily="34" charset="-128"/>
                <a:ea typeface="Adobe Gothic Std B" panose="020B0800000000000000" pitchFamily="34" charset="-128"/>
              </a:rPr>
              <a:t>                                                                             </a:t>
            </a:r>
            <a:r>
              <a:rPr lang="en-US" sz="1400" b="1" spc="300" dirty="0">
                <a:latin typeface="Adobe Gothic Std B" panose="020B0800000000000000" pitchFamily="34" charset="-128"/>
                <a:ea typeface="Adobe Gothic Std B" panose="020B0800000000000000" pitchFamily="34" charset="-128"/>
              </a:rPr>
              <a:t>5.) Mr. Anand Jagdale</a:t>
            </a:r>
          </a:p>
          <a:p>
            <a:pPr algn="l"/>
            <a:r>
              <a:rPr lang="en-US" sz="1400" b="1" spc="300" dirty="0">
                <a:latin typeface="Adobe Gothic Std B" panose="020B0800000000000000" pitchFamily="34" charset="-128"/>
                <a:ea typeface="Adobe Gothic Std B" panose="020B0800000000000000" pitchFamily="34" charset="-128"/>
              </a:rPr>
              <a:t>6.) Mr. swapnil wadkar</a:t>
            </a:r>
          </a:p>
          <a:p>
            <a:pPr algn="l"/>
            <a:r>
              <a:rPr lang="en-US" sz="1400" b="1" spc="300" dirty="0">
                <a:latin typeface="Adobe Gothic Std B" panose="020B0800000000000000" pitchFamily="34" charset="-128"/>
                <a:ea typeface="Adobe Gothic Std B" panose="020B0800000000000000" pitchFamily="34" charset="-128"/>
              </a:rPr>
              <a:t>7.) Mr. Nagendra p</a:t>
            </a:r>
          </a:p>
          <a:p>
            <a:r>
              <a:rPr lang="en-US" sz="1400" b="1" dirty="0">
                <a:latin typeface="Adobe Gothic Std B" panose="020B0800000000000000" pitchFamily="34" charset="-128"/>
                <a:ea typeface="Adobe Gothic Std B" panose="020B0800000000000000" pitchFamily="34" charset="-128"/>
              </a:rPr>
              <a:t>                </a:t>
            </a:r>
          </a:p>
        </p:txBody>
      </p:sp>
      <p:sp>
        <p:nvSpPr>
          <p:cNvPr id="15" name="Subtitle 2">
            <a:extLst>
              <a:ext uri="{FF2B5EF4-FFF2-40B4-BE49-F238E27FC236}">
                <a16:creationId xmlns:a16="http://schemas.microsoft.com/office/drawing/2014/main" id="{E60E0E5A-9D52-F0E0-2386-230179A1806E}"/>
              </a:ext>
            </a:extLst>
          </p:cNvPr>
          <p:cNvSpPr txBox="1">
            <a:spLocks/>
          </p:cNvSpPr>
          <p:nvPr/>
        </p:nvSpPr>
        <p:spPr>
          <a:xfrm>
            <a:off x="3499605" y="5244153"/>
            <a:ext cx="5377343" cy="975011"/>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latin typeface="Adobe Gothic Std B" panose="020B0800000000000000" pitchFamily="34" charset="-128"/>
                <a:ea typeface="Adobe Gothic Std B" panose="020B0800000000000000" pitchFamily="34" charset="-128"/>
              </a:rPr>
              <a:t>                                                                           </a:t>
            </a:r>
            <a:r>
              <a:rPr lang="en-US" sz="1400" b="1" spc="300" dirty="0">
                <a:latin typeface="Adobe Gothic Std B" panose="020B0800000000000000" pitchFamily="34" charset="-128"/>
                <a:ea typeface="Adobe Gothic Std B" panose="020B0800000000000000" pitchFamily="34" charset="-128"/>
              </a:rPr>
              <a:t>4.)Snehal Lawande</a:t>
            </a:r>
            <a:endParaRPr lang="en-US" b="1" spc="300" dirty="0">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44133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EE5D32A-8550-BFD2-29BF-AFEC3F7D2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31" y="914400"/>
            <a:ext cx="7754706" cy="5263611"/>
          </a:xfrm>
          <a:prstGeom prst="snip2DiagRect">
            <a:avLst>
              <a:gd name="adj1" fmla="val 0"/>
              <a:gd name="adj2" fmla="val 11261"/>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F043803-7BAE-4BF9-BF25-AD3B3FF443CD}"/>
              </a:ext>
            </a:extLst>
          </p:cNvPr>
          <p:cNvPicPr>
            <a:picLocks noChangeAspect="1"/>
          </p:cNvPicPr>
          <p:nvPr/>
        </p:nvPicPr>
        <p:blipFill>
          <a:blip r:embed="rId3"/>
          <a:stretch>
            <a:fillRect/>
          </a:stretch>
        </p:blipFill>
        <p:spPr>
          <a:xfrm>
            <a:off x="5956934" y="2181625"/>
            <a:ext cx="5009524" cy="2209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385A05D6-E1F4-B6B2-55EC-4D90F56BE2C9}"/>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spTree>
    <p:extLst>
      <p:ext uri="{BB962C8B-B14F-4D97-AF65-F5344CB8AC3E}">
        <p14:creationId xmlns:p14="http://schemas.microsoft.com/office/powerpoint/2010/main" val="48863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F5E36187-2BDE-DDB8-0347-E07543978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78" y="805344"/>
            <a:ext cx="7297414" cy="4953218"/>
          </a:xfrm>
          <a:prstGeom prst="snip2DiagRect">
            <a:avLst>
              <a:gd name="adj1" fmla="val 0"/>
              <a:gd name="adj2" fmla="val 1230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08CBA9A3-23A8-994D-A007-D70B75435112}"/>
              </a:ext>
            </a:extLst>
          </p:cNvPr>
          <p:cNvPicPr>
            <a:picLocks noChangeAspect="1"/>
          </p:cNvPicPr>
          <p:nvPr/>
        </p:nvPicPr>
        <p:blipFill>
          <a:blip r:embed="rId3"/>
          <a:stretch>
            <a:fillRect/>
          </a:stretch>
        </p:blipFill>
        <p:spPr>
          <a:xfrm>
            <a:off x="5960561" y="1934718"/>
            <a:ext cx="5019048" cy="22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A90882D8-B0D0-AB2C-C47E-66DFEC146B40}"/>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spTree>
    <p:extLst>
      <p:ext uri="{BB962C8B-B14F-4D97-AF65-F5344CB8AC3E}">
        <p14:creationId xmlns:p14="http://schemas.microsoft.com/office/powerpoint/2010/main" val="254811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5F550745-09E8-290D-8772-4855C421F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82" y="570451"/>
            <a:ext cx="8213425" cy="5574973"/>
          </a:xfrm>
          <a:prstGeom prst="snip2DiagRect">
            <a:avLst>
              <a:gd name="adj1" fmla="val 0"/>
              <a:gd name="adj2" fmla="val 11099"/>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pic>
        <p:nvPicPr>
          <p:cNvPr id="3" name="Picture 2">
            <a:extLst>
              <a:ext uri="{FF2B5EF4-FFF2-40B4-BE49-F238E27FC236}">
                <a16:creationId xmlns:a16="http://schemas.microsoft.com/office/drawing/2014/main" id="{99B9C226-BCDC-FD15-C417-9B7A24C65313}"/>
              </a:ext>
            </a:extLst>
          </p:cNvPr>
          <p:cNvPicPr>
            <a:picLocks noChangeAspect="1"/>
          </p:cNvPicPr>
          <p:nvPr/>
        </p:nvPicPr>
        <p:blipFill>
          <a:blip r:embed="rId3"/>
          <a:stretch>
            <a:fillRect/>
          </a:stretch>
        </p:blipFill>
        <p:spPr>
          <a:xfrm>
            <a:off x="6034926" y="2026996"/>
            <a:ext cx="5038095" cy="22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191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8F0F-64C8-3E04-0C92-554A058D4345}"/>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pic>
        <p:nvPicPr>
          <p:cNvPr id="5" name="Picture 4">
            <a:extLst>
              <a:ext uri="{FF2B5EF4-FFF2-40B4-BE49-F238E27FC236}">
                <a16:creationId xmlns:a16="http://schemas.microsoft.com/office/drawing/2014/main" id="{DAB834BE-E515-2C85-3741-2F299DADC474}"/>
              </a:ext>
            </a:extLst>
          </p:cNvPr>
          <p:cNvPicPr>
            <a:picLocks noChangeAspect="1"/>
          </p:cNvPicPr>
          <p:nvPr/>
        </p:nvPicPr>
        <p:blipFill>
          <a:blip r:embed="rId2"/>
          <a:stretch>
            <a:fillRect/>
          </a:stretch>
        </p:blipFill>
        <p:spPr>
          <a:xfrm>
            <a:off x="2701153" y="1631160"/>
            <a:ext cx="6789694" cy="4488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F4E106AF-29C8-E7C4-9B7A-5728D26875A0}"/>
              </a:ext>
            </a:extLst>
          </p:cNvPr>
          <p:cNvSpPr txBox="1"/>
          <p:nvPr/>
        </p:nvSpPr>
        <p:spPr>
          <a:xfrm>
            <a:off x="1475003" y="737889"/>
            <a:ext cx="9080959" cy="523220"/>
          </a:xfrm>
          <a:prstGeom prst="rect">
            <a:avLst/>
          </a:prstGeom>
          <a:noFill/>
        </p:spPr>
        <p:txBody>
          <a:bodyPr wrap="square">
            <a:spAutoFit/>
          </a:bodyPr>
          <a:lstStyle/>
          <a:p>
            <a:pPr algn="ctr"/>
            <a:r>
              <a:rPr lang="en-US" sz="1400" b="1" dirty="0">
                <a:latin typeface="Times New Roman" panose="02020603050405020304" pitchFamily="18" charset="0"/>
              </a:rPr>
              <a:t>Converting Extracted Above Data into a Data-Frame</a:t>
            </a:r>
          </a:p>
          <a:p>
            <a:pPr algn="ctr"/>
            <a:r>
              <a:rPr lang="en-US" sz="1400" b="1" dirty="0">
                <a:latin typeface="Times New Roman" panose="02020603050405020304" pitchFamily="18" charset="0"/>
              </a:rPr>
              <a:t>To use this as Features (Predictors,  Attributes or Input) for Model to Predict the different Classes </a:t>
            </a:r>
          </a:p>
        </p:txBody>
      </p:sp>
    </p:spTree>
    <p:extLst>
      <p:ext uri="{BB962C8B-B14F-4D97-AF65-F5344CB8AC3E}">
        <p14:creationId xmlns:p14="http://schemas.microsoft.com/office/powerpoint/2010/main" val="256566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8DA314-8D3E-793C-E89B-0A4F228A843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904301" y="1503925"/>
            <a:ext cx="8162488" cy="36704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14870D05-CA29-07C6-981A-D07FBDDF944E}"/>
              </a:ext>
            </a:extLst>
          </p:cNvPr>
          <p:cNvSpPr txBox="1"/>
          <p:nvPr/>
        </p:nvSpPr>
        <p:spPr>
          <a:xfrm>
            <a:off x="536895" y="570451"/>
            <a:ext cx="11081857" cy="1200329"/>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Text pre-processing includes converting to lowercase, removing spaces, </a:t>
            </a:r>
            <a:r>
              <a:rPr lang="en-US" b="1" dirty="0">
                <a:solidFill>
                  <a:srgbClr val="000000"/>
                </a:solidFill>
                <a:latin typeface="Times New Roman" panose="02020603050405020304" pitchFamily="18" charset="0"/>
              </a:rPr>
              <a:t>html  </a:t>
            </a:r>
            <a:r>
              <a:rPr lang="en-US" b="1" cap="none" spc="0" dirty="0">
                <a:solidFill>
                  <a:srgbClr val="000000"/>
                </a:solidFill>
                <a:latin typeface="Times New Roman" panose="02020603050405020304" pitchFamily="18" charset="0"/>
              </a:rPr>
              <a:t>links, emails, symbols, numbers, stop-words, tokenization and lemmatization. </a:t>
            </a:r>
          </a:p>
          <a:p>
            <a:r>
              <a:rPr lang="en-US" b="1" dirty="0">
                <a:solidFill>
                  <a:srgbClr val="000000"/>
                </a:solidFill>
                <a:latin typeface="Times New Roman" panose="02020603050405020304" pitchFamily="18" charset="0"/>
              </a:rPr>
              <a:t>Removing All Unwanted Character’s</a:t>
            </a:r>
          </a:p>
          <a:p>
            <a:pPr algn="l"/>
            <a:endParaRPr lang="en-US" cap="none" spc="0" dirty="0">
              <a:solidFill>
                <a:srgbClr val="000000"/>
              </a:solidFill>
              <a:latin typeface="Times New Roman" panose="02020603050405020304" pitchFamily="18" charset="0"/>
            </a:endParaRPr>
          </a:p>
        </p:txBody>
      </p:sp>
      <p:sp>
        <p:nvSpPr>
          <p:cNvPr id="6" name="TextBox 5">
            <a:extLst>
              <a:ext uri="{FF2B5EF4-FFF2-40B4-BE49-F238E27FC236}">
                <a16:creationId xmlns:a16="http://schemas.microsoft.com/office/drawing/2014/main" id="{2C6D5485-DD38-FABF-7D65-D50153C1AEAC}"/>
              </a:ext>
            </a:extLst>
          </p:cNvPr>
          <p:cNvSpPr txBox="1"/>
          <p:nvPr/>
        </p:nvSpPr>
        <p:spPr>
          <a:xfrm>
            <a:off x="713064" y="5286964"/>
            <a:ext cx="11081856" cy="1077218"/>
          </a:xfrm>
          <a:prstGeom prst="rect">
            <a:avLst/>
          </a:prstGeom>
          <a:noFill/>
        </p:spPr>
        <p:txBody>
          <a:bodyPr wrap="square">
            <a:spAutoFit/>
          </a:bodyPr>
          <a:lstStyle/>
          <a:p>
            <a:pPr fontAlgn="base">
              <a:spcBef>
                <a:spcPct val="0"/>
              </a:spcBef>
              <a:spcAft>
                <a:spcPct val="0"/>
              </a:spcAft>
            </a:pPr>
            <a:r>
              <a:rPr lang="en-IN" sz="1600" b="1" dirty="0">
                <a:solidFill>
                  <a:srgbClr val="FF0000"/>
                </a:solidFill>
                <a:latin typeface="Times New Roman" panose="02020603050405020304" pitchFamily="18" charset="0"/>
              </a:rPr>
              <a:t>Word Tokenization </a:t>
            </a:r>
            <a:r>
              <a:rPr lang="en-IN" sz="1600" b="1" dirty="0">
                <a:solidFill>
                  <a:srgbClr val="000000"/>
                </a:solidFill>
                <a:latin typeface="Times New Roman" panose="02020603050405020304" pitchFamily="18" charset="0"/>
              </a:rPr>
              <a:t>- </a:t>
            </a:r>
            <a:r>
              <a:rPr lang="en-US" altLang="en-US" sz="1600" b="1" dirty="0">
                <a:solidFill>
                  <a:srgbClr val="000000"/>
                </a:solidFill>
                <a:latin typeface="Times New Roman" panose="02020603050405020304" pitchFamily="18" charset="0"/>
              </a:rPr>
              <a:t>Tokenization is essentially splitting a phrase, sentence, paragraph, or an entire text document into smaller units, such as individual words or terms. Each of these smaller units are called tokens.</a:t>
            </a:r>
            <a:endParaRPr lang="en-IN" sz="1600" b="1" dirty="0">
              <a:solidFill>
                <a:srgbClr val="000000"/>
              </a:solidFill>
              <a:latin typeface="Times New Roman" panose="02020603050405020304" pitchFamily="18" charset="0"/>
            </a:endParaRPr>
          </a:p>
          <a:p>
            <a:r>
              <a:rPr lang="en-IN" sz="1600" b="1" dirty="0">
                <a:solidFill>
                  <a:srgbClr val="FF0000"/>
                </a:solidFill>
                <a:latin typeface="Times New Roman" panose="02020603050405020304" pitchFamily="18" charset="0"/>
              </a:rPr>
              <a:t>Removing Stop-words </a:t>
            </a:r>
            <a:r>
              <a:rPr lang="en-IN" sz="1600" b="1" dirty="0">
                <a:solidFill>
                  <a:srgbClr val="000000"/>
                </a:solidFill>
                <a:latin typeface="Times New Roman" panose="02020603050405020304" pitchFamily="18" charset="0"/>
              </a:rPr>
              <a:t>- </a:t>
            </a:r>
            <a:r>
              <a:rPr lang="en-US" sz="1600" b="1" dirty="0">
                <a:solidFill>
                  <a:srgbClr val="000000"/>
                </a:solidFill>
                <a:latin typeface="Times New Roman" panose="02020603050405020304" pitchFamily="18" charset="0"/>
              </a:rPr>
              <a:t>A stop word is a commonly used word (such as “the”, “a”, “an”, “in”) that a search engine has been programmed to ignore, both when indexing entries for searching and when retrieving them as the result of a search query.</a:t>
            </a:r>
          </a:p>
        </p:txBody>
      </p:sp>
      <p:sp>
        <p:nvSpPr>
          <p:cNvPr id="5" name="Title 1">
            <a:extLst>
              <a:ext uri="{FF2B5EF4-FFF2-40B4-BE49-F238E27FC236}">
                <a16:creationId xmlns:a16="http://schemas.microsoft.com/office/drawing/2014/main" id="{EFAF8E06-CB96-F4A4-52B6-4042C8957390}"/>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Text pre-processing :</a:t>
            </a:r>
          </a:p>
        </p:txBody>
      </p:sp>
    </p:spTree>
    <p:extLst>
      <p:ext uri="{BB962C8B-B14F-4D97-AF65-F5344CB8AC3E}">
        <p14:creationId xmlns:p14="http://schemas.microsoft.com/office/powerpoint/2010/main" val="384115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9181AD-EF1B-7DC6-1CE6-9C7635FE4955}"/>
              </a:ext>
            </a:extLst>
          </p:cNvPr>
          <p:cNvSpPr txBox="1"/>
          <p:nvPr/>
        </p:nvSpPr>
        <p:spPr>
          <a:xfrm>
            <a:off x="4584599" y="514665"/>
            <a:ext cx="3022801" cy="369332"/>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Before Text pre-processing</a:t>
            </a:r>
            <a:endParaRPr lang="en-US" cap="none" spc="0" dirty="0">
              <a:solidFill>
                <a:srgbClr val="000000"/>
              </a:solidFill>
              <a:latin typeface="Times New Roman" panose="02020603050405020304" pitchFamily="18" charset="0"/>
            </a:endParaRPr>
          </a:p>
        </p:txBody>
      </p:sp>
      <p:pic>
        <p:nvPicPr>
          <p:cNvPr id="3" name="Picture 2">
            <a:extLst>
              <a:ext uri="{FF2B5EF4-FFF2-40B4-BE49-F238E27FC236}">
                <a16:creationId xmlns:a16="http://schemas.microsoft.com/office/drawing/2014/main" id="{F76A81EA-ABE9-F300-BDC7-E6249453CF5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 t="1" r="-41" b="51807"/>
          <a:stretch/>
        </p:blipFill>
        <p:spPr>
          <a:xfrm>
            <a:off x="1726116" y="883997"/>
            <a:ext cx="8743345" cy="2630990"/>
          </a:xfrm>
          <a:prstGeom prst="rect">
            <a:avLst/>
          </a:prstGeom>
        </p:spPr>
      </p:pic>
      <p:sp>
        <p:nvSpPr>
          <p:cNvPr id="2" name="Title 1">
            <a:extLst>
              <a:ext uri="{FF2B5EF4-FFF2-40B4-BE49-F238E27FC236}">
                <a16:creationId xmlns:a16="http://schemas.microsoft.com/office/drawing/2014/main" id="{7340275E-6E02-6FD9-2CEB-9085B673C7D5}"/>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Text pre-processing :</a:t>
            </a:r>
          </a:p>
        </p:txBody>
      </p:sp>
      <p:sp>
        <p:nvSpPr>
          <p:cNvPr id="7" name="TextBox 6">
            <a:extLst>
              <a:ext uri="{FF2B5EF4-FFF2-40B4-BE49-F238E27FC236}">
                <a16:creationId xmlns:a16="http://schemas.microsoft.com/office/drawing/2014/main" id="{4A9775CB-F567-011D-2281-1745A6341AE6}"/>
              </a:ext>
            </a:extLst>
          </p:cNvPr>
          <p:cNvSpPr txBox="1"/>
          <p:nvPr/>
        </p:nvSpPr>
        <p:spPr>
          <a:xfrm>
            <a:off x="4617458" y="3582098"/>
            <a:ext cx="3022801" cy="369332"/>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After Text pre-processing</a:t>
            </a:r>
            <a:endParaRPr lang="en-US" cap="none" spc="0" dirty="0">
              <a:solidFill>
                <a:srgbClr val="000000"/>
              </a:solidFill>
              <a:latin typeface="Times New Roman" panose="02020603050405020304" pitchFamily="18" charset="0"/>
            </a:endParaRPr>
          </a:p>
        </p:txBody>
      </p:sp>
      <p:pic>
        <p:nvPicPr>
          <p:cNvPr id="8" name="Picture 7">
            <a:extLst>
              <a:ext uri="{FF2B5EF4-FFF2-40B4-BE49-F238E27FC236}">
                <a16:creationId xmlns:a16="http://schemas.microsoft.com/office/drawing/2014/main" id="{9BA2BE5D-04FA-F076-5B9E-022149203BB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b="58525"/>
          <a:stretch/>
        </p:blipFill>
        <p:spPr>
          <a:xfrm>
            <a:off x="1339503" y="3951430"/>
            <a:ext cx="9747886" cy="2256423"/>
          </a:xfrm>
          <a:prstGeom prst="rect">
            <a:avLst/>
          </a:prstGeom>
        </p:spPr>
      </p:pic>
    </p:spTree>
    <p:extLst>
      <p:ext uri="{BB962C8B-B14F-4D97-AF65-F5344CB8AC3E}">
        <p14:creationId xmlns:p14="http://schemas.microsoft.com/office/powerpoint/2010/main" val="308713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290E7F-1245-AB00-FB17-701CC2655E53}"/>
              </a:ext>
            </a:extLst>
          </p:cNvPr>
          <p:cNvSpPr txBox="1"/>
          <p:nvPr/>
        </p:nvSpPr>
        <p:spPr>
          <a:xfrm>
            <a:off x="4185415" y="357813"/>
            <a:ext cx="3821170" cy="369332"/>
          </a:xfrm>
          <a:prstGeom prst="rect">
            <a:avLst/>
          </a:prstGeom>
          <a:noFill/>
        </p:spPr>
        <p:txBody>
          <a:bodyPr wrap="square">
            <a:spAutoFit/>
          </a:bodyPr>
          <a:lstStyle/>
          <a:p>
            <a:pPr algn="ctr"/>
            <a:r>
              <a:rPr lang="en-US" b="1" cap="none" spc="0" dirty="0">
                <a:solidFill>
                  <a:srgbClr val="000000"/>
                </a:solidFill>
                <a:latin typeface="Times New Roman" panose="02020603050405020304" pitchFamily="18" charset="0"/>
              </a:rPr>
              <a:t>Before </a:t>
            </a:r>
            <a:r>
              <a:rPr lang="en-US" b="1" dirty="0">
                <a:solidFill>
                  <a:srgbClr val="000000"/>
                </a:solidFill>
                <a:latin typeface="Times New Roman" panose="02020603050405020304" pitchFamily="18" charset="0"/>
              </a:rPr>
              <a:t>Applying Porter Stemming</a:t>
            </a:r>
            <a:endParaRPr lang="en-US" cap="none" spc="0" dirty="0">
              <a:solidFill>
                <a:srgbClr val="000000"/>
              </a:solidFill>
              <a:latin typeface="Times New Roman" panose="02020603050405020304" pitchFamily="18" charset="0"/>
            </a:endParaRPr>
          </a:p>
        </p:txBody>
      </p:sp>
      <p:sp>
        <p:nvSpPr>
          <p:cNvPr id="6" name="TextBox 5">
            <a:extLst>
              <a:ext uri="{FF2B5EF4-FFF2-40B4-BE49-F238E27FC236}">
                <a16:creationId xmlns:a16="http://schemas.microsoft.com/office/drawing/2014/main" id="{A1863DEF-3ECE-8752-D066-327054A27FF2}"/>
              </a:ext>
            </a:extLst>
          </p:cNvPr>
          <p:cNvSpPr txBox="1"/>
          <p:nvPr/>
        </p:nvSpPr>
        <p:spPr>
          <a:xfrm>
            <a:off x="858473" y="5773667"/>
            <a:ext cx="10555305" cy="584775"/>
          </a:xfrm>
          <a:prstGeom prst="rect">
            <a:avLst/>
          </a:prstGeom>
          <a:noFill/>
        </p:spPr>
        <p:txBody>
          <a:bodyPr wrap="square">
            <a:spAutoFit/>
          </a:bodyPr>
          <a:lstStyle/>
          <a:p>
            <a:pPr marL="285750" indent="-285750">
              <a:buFont typeface="Wingdings" panose="05000000000000000000" pitchFamily="2" charset="2"/>
              <a:buChar char="q"/>
            </a:pPr>
            <a:r>
              <a:rPr lang="en-US" sz="1600" b="0" i="0" dirty="0">
                <a:solidFill>
                  <a:srgbClr val="202124"/>
                </a:solidFill>
                <a:effectLst/>
                <a:latin typeface="Times New Roman" panose="02020603050405020304" pitchFamily="18" charset="0"/>
                <a:cs typeface="Times New Roman" panose="02020603050405020304" pitchFamily="18" charset="0"/>
              </a:rPr>
              <a:t>The Porter stemming algorithm (or 'Porter stemmer') is </a:t>
            </a:r>
            <a:r>
              <a:rPr lang="en-US" sz="1600" b="1" i="0" dirty="0">
                <a:solidFill>
                  <a:srgbClr val="202124"/>
                </a:solidFill>
                <a:effectLst/>
                <a:latin typeface="Times New Roman" panose="02020603050405020304" pitchFamily="18" charset="0"/>
                <a:cs typeface="Times New Roman" panose="02020603050405020304" pitchFamily="18" charset="0"/>
              </a:rPr>
              <a:t>a process for removing the commoner morphological and inflectional endings from words in English</a:t>
            </a:r>
            <a:r>
              <a:rPr lang="en-US" sz="1600" b="0" i="0" dirty="0">
                <a:solidFill>
                  <a:srgbClr val="202124"/>
                </a:solidFill>
                <a:effectLst/>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5AC6F93B-57C8-12FE-4B41-93E257403E54}"/>
              </a:ext>
            </a:extLst>
          </p:cNvPr>
          <p:cNvPicPr>
            <a:picLocks noChangeAspect="1"/>
          </p:cNvPicPr>
          <p:nvPr/>
        </p:nvPicPr>
        <p:blipFill rotWithShape="1">
          <a:blip r:embed="rId2"/>
          <a:srcRect b="42547"/>
          <a:stretch/>
        </p:blipFill>
        <p:spPr>
          <a:xfrm>
            <a:off x="1005324" y="727145"/>
            <a:ext cx="10181352" cy="2351613"/>
          </a:xfrm>
          <a:prstGeom prst="rect">
            <a:avLst/>
          </a:prstGeom>
        </p:spPr>
      </p:pic>
      <p:sp>
        <p:nvSpPr>
          <p:cNvPr id="3" name="Title 1">
            <a:extLst>
              <a:ext uri="{FF2B5EF4-FFF2-40B4-BE49-F238E27FC236}">
                <a16:creationId xmlns:a16="http://schemas.microsoft.com/office/drawing/2014/main" id="{CD48E2E8-7A60-5965-17B7-DA86C9C748B8}"/>
              </a:ext>
            </a:extLst>
          </p:cNvPr>
          <p:cNvSpPr txBox="1">
            <a:spLocks/>
          </p:cNvSpPr>
          <p:nvPr/>
        </p:nvSpPr>
        <p:spPr>
          <a:xfrm>
            <a:off x="0" y="0"/>
            <a:ext cx="12192000" cy="441703"/>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Text pre-processing :</a:t>
            </a:r>
          </a:p>
        </p:txBody>
      </p:sp>
      <p:sp>
        <p:nvSpPr>
          <p:cNvPr id="4" name="TextBox 3">
            <a:extLst>
              <a:ext uri="{FF2B5EF4-FFF2-40B4-BE49-F238E27FC236}">
                <a16:creationId xmlns:a16="http://schemas.microsoft.com/office/drawing/2014/main" id="{2BD7919E-5E8F-F894-ED15-BC1108193EF8}"/>
              </a:ext>
            </a:extLst>
          </p:cNvPr>
          <p:cNvSpPr txBox="1"/>
          <p:nvPr/>
        </p:nvSpPr>
        <p:spPr>
          <a:xfrm>
            <a:off x="4185415" y="3078758"/>
            <a:ext cx="3821170" cy="369332"/>
          </a:xfrm>
          <a:prstGeom prst="rect">
            <a:avLst/>
          </a:prstGeom>
          <a:noFill/>
        </p:spPr>
        <p:txBody>
          <a:bodyPr wrap="square">
            <a:spAutoFit/>
          </a:bodyPr>
          <a:lstStyle/>
          <a:p>
            <a:pPr algn="ctr"/>
            <a:r>
              <a:rPr lang="en-US" b="1" cap="none" spc="0" dirty="0">
                <a:solidFill>
                  <a:srgbClr val="000000"/>
                </a:solidFill>
                <a:latin typeface="Times New Roman" panose="02020603050405020304" pitchFamily="18" charset="0"/>
              </a:rPr>
              <a:t>After </a:t>
            </a:r>
            <a:r>
              <a:rPr lang="en-US" b="1" dirty="0">
                <a:solidFill>
                  <a:srgbClr val="000000"/>
                </a:solidFill>
                <a:latin typeface="Times New Roman" panose="02020603050405020304" pitchFamily="18" charset="0"/>
              </a:rPr>
              <a:t>Applying Porter Stemming</a:t>
            </a:r>
            <a:endParaRPr lang="en-US" cap="none" spc="0" dirty="0">
              <a:solidFill>
                <a:srgbClr val="000000"/>
              </a:solidFill>
              <a:latin typeface="Times New Roman" panose="02020603050405020304" pitchFamily="18" charset="0"/>
            </a:endParaRPr>
          </a:p>
        </p:txBody>
      </p:sp>
      <p:pic>
        <p:nvPicPr>
          <p:cNvPr id="5" name="Picture 4">
            <a:extLst>
              <a:ext uri="{FF2B5EF4-FFF2-40B4-BE49-F238E27FC236}">
                <a16:creationId xmlns:a16="http://schemas.microsoft.com/office/drawing/2014/main" id="{172F1483-9442-195F-64C7-269FA9156E5A}"/>
              </a:ext>
            </a:extLst>
          </p:cNvPr>
          <p:cNvPicPr>
            <a:picLocks noChangeAspect="1"/>
          </p:cNvPicPr>
          <p:nvPr/>
        </p:nvPicPr>
        <p:blipFill rotWithShape="1">
          <a:blip r:embed="rId3"/>
          <a:srcRect b="41875"/>
          <a:stretch/>
        </p:blipFill>
        <p:spPr>
          <a:xfrm>
            <a:off x="778222" y="3429000"/>
            <a:ext cx="10635556" cy="2058747"/>
          </a:xfrm>
          <a:prstGeom prst="rect">
            <a:avLst/>
          </a:prstGeom>
        </p:spPr>
      </p:pic>
    </p:spTree>
    <p:extLst>
      <p:ext uri="{BB962C8B-B14F-4D97-AF65-F5344CB8AC3E}">
        <p14:creationId xmlns:p14="http://schemas.microsoft.com/office/powerpoint/2010/main" val="1436201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5362" name="Picture 2">
            <a:extLst>
              <a:ext uri="{FF2B5EF4-FFF2-40B4-BE49-F238E27FC236}">
                <a16:creationId xmlns:a16="http://schemas.microsoft.com/office/drawing/2014/main" id="{3C82A0DC-941A-A186-AD0C-D09EBFC18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14" y="1224989"/>
            <a:ext cx="11755772" cy="4890585"/>
          </a:xfrm>
          <a:prstGeom prst="snip2DiagRect">
            <a:avLst>
              <a:gd name="adj1" fmla="val 9616"/>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070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369116"/>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Word cloud:</a:t>
            </a:r>
          </a:p>
        </p:txBody>
      </p:sp>
      <p:pic>
        <p:nvPicPr>
          <p:cNvPr id="14338" name="Picture 2">
            <a:extLst>
              <a:ext uri="{FF2B5EF4-FFF2-40B4-BE49-F238E27FC236}">
                <a16:creationId xmlns:a16="http://schemas.microsoft.com/office/drawing/2014/main" id="{73808FD5-B52C-4D9A-F7BC-90BEDF2C5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411" y="464001"/>
            <a:ext cx="8588564" cy="590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316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24578" name="Picture 2">
            <a:extLst>
              <a:ext uri="{FF2B5EF4-FFF2-40B4-BE49-F238E27FC236}">
                <a16:creationId xmlns:a16="http://schemas.microsoft.com/office/drawing/2014/main" id="{EE714C00-DFFC-EECA-5533-73CD666F1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59822" y="-1954350"/>
            <a:ext cx="5518558" cy="10981192"/>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8CF281A-4FC6-3FC9-F4DA-05EA381001F7}"/>
              </a:ext>
            </a:extLst>
          </p:cNvPr>
          <p:cNvSpPr txBox="1"/>
          <p:nvPr/>
        </p:nvSpPr>
        <p:spPr>
          <a:xfrm>
            <a:off x="2890007" y="407635"/>
            <a:ext cx="6258187" cy="369332"/>
          </a:xfrm>
          <a:prstGeom prst="rect">
            <a:avLst/>
          </a:prstGeom>
          <a:noFill/>
        </p:spPr>
        <p:txBody>
          <a:bodyPr wrap="square">
            <a:spAutoFit/>
          </a:bodyPr>
          <a:lstStyle/>
          <a:p>
            <a:pPr algn="ctr"/>
            <a:r>
              <a:rPr lang="en-US" b="1" dirty="0">
                <a:solidFill>
                  <a:srgbClr val="000000"/>
                </a:solidFill>
                <a:latin typeface="Times New Roman" panose="02020603050405020304" pitchFamily="18" charset="0"/>
              </a:rPr>
              <a:t>10 most common words used in each Profile Resumes</a:t>
            </a:r>
            <a:endParaRPr lang="en-US" cap="none" spc="0" dirty="0">
              <a:solidFill>
                <a:srgbClr val="000000"/>
              </a:solidFill>
              <a:latin typeface="Times New Roman" panose="02020603050405020304" pitchFamily="18" charset="0"/>
            </a:endParaRPr>
          </a:p>
        </p:txBody>
      </p:sp>
      <p:cxnSp>
        <p:nvCxnSpPr>
          <p:cNvPr id="3" name="Straight Connector 2">
            <a:extLst>
              <a:ext uri="{FF2B5EF4-FFF2-40B4-BE49-F238E27FC236}">
                <a16:creationId xmlns:a16="http://schemas.microsoft.com/office/drawing/2014/main" id="{A8CADC30-D31B-0755-A2B2-04DA75D91251}"/>
              </a:ext>
            </a:extLst>
          </p:cNvPr>
          <p:cNvCxnSpPr>
            <a:cxnSpLocks/>
          </p:cNvCxnSpPr>
          <p:nvPr/>
        </p:nvCxnSpPr>
        <p:spPr>
          <a:xfrm>
            <a:off x="1073791" y="2573323"/>
            <a:ext cx="10293292" cy="0"/>
          </a:xfrm>
          <a:prstGeom prst="line">
            <a:avLst/>
          </a:prstGeom>
          <a:ln/>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8A07738-69AC-B84D-0007-D64BD198CF99}"/>
              </a:ext>
            </a:extLst>
          </p:cNvPr>
          <p:cNvCxnSpPr>
            <a:cxnSpLocks/>
          </p:cNvCxnSpPr>
          <p:nvPr/>
        </p:nvCxnSpPr>
        <p:spPr>
          <a:xfrm>
            <a:off x="1073791" y="4453855"/>
            <a:ext cx="10293292" cy="0"/>
          </a:xfrm>
          <a:prstGeom prst="line">
            <a:avLst/>
          </a:prstGeom>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2AC75E53-0B25-9274-8AD6-1D93DFA572F1}"/>
              </a:ext>
            </a:extLst>
          </p:cNvPr>
          <p:cNvCxnSpPr>
            <a:cxnSpLocks/>
          </p:cNvCxnSpPr>
          <p:nvPr/>
        </p:nvCxnSpPr>
        <p:spPr>
          <a:xfrm>
            <a:off x="4225255" y="956631"/>
            <a:ext cx="0" cy="5310231"/>
          </a:xfrm>
          <a:prstGeom prst="line">
            <a:avLst/>
          </a:prstGeom>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622941E-1014-2E62-0508-F967424753F0}"/>
              </a:ext>
            </a:extLst>
          </p:cNvPr>
          <p:cNvCxnSpPr>
            <a:cxnSpLocks/>
          </p:cNvCxnSpPr>
          <p:nvPr/>
        </p:nvCxnSpPr>
        <p:spPr>
          <a:xfrm>
            <a:off x="7867475" y="956631"/>
            <a:ext cx="0" cy="5310231"/>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5081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62B746A-6C9F-96C3-7CE1-CE4F581D4F38}"/>
              </a:ext>
            </a:extLst>
          </p:cNvPr>
          <p:cNvSpPr txBox="1">
            <a:spLocks/>
          </p:cNvSpPr>
          <p:nvPr/>
        </p:nvSpPr>
        <p:spPr>
          <a:xfrm>
            <a:off x="243281" y="0"/>
            <a:ext cx="11948720" cy="1753658"/>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Arial-BoldMT"/>
              </a:rPr>
              <a:t>Business objective-</a:t>
            </a:r>
          </a:p>
          <a:p>
            <a:pPr algn="l"/>
            <a:r>
              <a:rPr lang="en-US" sz="1900" b="1" cap="none" spc="0" dirty="0">
                <a:solidFill>
                  <a:srgbClr val="000000"/>
                </a:solidFill>
                <a:latin typeface="Adobe Gothic Std B" panose="020B0800000000000000" pitchFamily="34" charset="-128"/>
                <a:ea typeface="Adobe Gothic Std B" panose="020B0800000000000000" pitchFamily="34" charset="-128"/>
              </a:rPr>
              <a:t>The document classification solution should significantly reduce the manual human effort in the HRM. It should achieve a higher level of accuracy and automation with minimal human intervention</a:t>
            </a:r>
            <a:endParaRPr lang="en-US" sz="1900" spc="0" dirty="0">
              <a:latin typeface="Adobe Gothic Std B" panose="020B0800000000000000" pitchFamily="34" charset="-128"/>
              <a:ea typeface="Adobe Gothic Std B" panose="020B0800000000000000" pitchFamily="34" charset="-128"/>
            </a:endParaRPr>
          </a:p>
        </p:txBody>
      </p:sp>
      <p:pic>
        <p:nvPicPr>
          <p:cNvPr id="6" name="Picture 5">
            <a:extLst>
              <a:ext uri="{FF2B5EF4-FFF2-40B4-BE49-F238E27FC236}">
                <a16:creationId xmlns:a16="http://schemas.microsoft.com/office/drawing/2014/main" id="{078A923F-4708-E271-DACF-FC915E7C5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582" y="927448"/>
            <a:ext cx="8159692" cy="347260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73339CA-FBF2-8296-CCAA-DE49A11D9773}"/>
              </a:ext>
            </a:extLst>
          </p:cNvPr>
          <p:cNvSpPr txBox="1"/>
          <p:nvPr/>
        </p:nvSpPr>
        <p:spPr>
          <a:xfrm>
            <a:off x="142963" y="3491413"/>
            <a:ext cx="11687962" cy="2954655"/>
          </a:xfrm>
          <a:prstGeom prst="rect">
            <a:avLst/>
          </a:prstGeom>
          <a:noFill/>
        </p:spPr>
        <p:txBody>
          <a:bodyPr wrap="square">
            <a:spAutoFit/>
          </a:bodyPr>
          <a:lstStyle/>
          <a:p>
            <a:r>
              <a:rPr lang="en-US" sz="2400" b="1" i="0" u="none" strike="noStrike" baseline="0" dirty="0">
                <a:solidFill>
                  <a:srgbClr val="000000"/>
                </a:solidFill>
                <a:latin typeface="Times New Roman" panose="02020603050405020304" pitchFamily="18" charset="0"/>
              </a:rPr>
              <a:t>Abstract:</a:t>
            </a:r>
            <a:endParaRPr lang="en-US" sz="24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A resume is a brief summary of your skills and experience. Companies recruiters and HR teams have a tough time scanning thousands of qualified resumes. Spending too many labor hours segregating candidates resume's manually is a waste of a company's time, money, and productivity. Recruiters, therefore, use resume classification in order to streamline the resume and applicant screening process. </a:t>
            </a:r>
            <a:r>
              <a:rPr lang="en-US" dirty="0">
                <a:solidFill>
                  <a:srgbClr val="000000"/>
                </a:solidFill>
                <a:latin typeface="Times New Roman" panose="02020603050405020304" pitchFamily="18" charset="0"/>
              </a:rPr>
              <a:t>NLP</a:t>
            </a:r>
            <a:r>
              <a:rPr lang="en-US" sz="1800" b="0" i="0" u="none" strike="noStrike" baseline="0" dirty="0">
                <a:solidFill>
                  <a:srgbClr val="000000"/>
                </a:solidFill>
                <a:latin typeface="Times New Roman" panose="02020603050405020304" pitchFamily="18" charset="0"/>
              </a:rPr>
              <a:t> technology allows recruiters to electronically gather, store, and organize large quantities of resumes. Once acquired, the resume data can be easily searched through and analyzed.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Resumes are an ideal example of unstructured data. Since there is no widely accepted resume layout, each resume may have its own style of formatting, different text blocks and different category titles. Building a resume classification and gathering text from it is no easy task as there are so many kinds of layouts of resumes that you could imagine </a:t>
            </a:r>
            <a:endParaRPr lang="en-US" dirty="0"/>
          </a:p>
        </p:txBody>
      </p:sp>
    </p:spTree>
    <p:extLst>
      <p:ext uri="{BB962C8B-B14F-4D97-AF65-F5344CB8AC3E}">
        <p14:creationId xmlns:p14="http://schemas.microsoft.com/office/powerpoint/2010/main" val="1181077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3314" name="Picture 2">
            <a:extLst>
              <a:ext uri="{FF2B5EF4-FFF2-40B4-BE49-F238E27FC236}">
                <a16:creationId xmlns:a16="http://schemas.microsoft.com/office/drawing/2014/main" id="{C6CC3263-E074-8D82-4EE8-663B5BC81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659" y="437189"/>
            <a:ext cx="8956654" cy="585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37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2290" name="Picture 2">
            <a:extLst>
              <a:ext uri="{FF2B5EF4-FFF2-40B4-BE49-F238E27FC236}">
                <a16:creationId xmlns:a16="http://schemas.microsoft.com/office/drawing/2014/main" id="{0E3355E9-AA51-6080-AFC1-E36031D76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180" y="503984"/>
            <a:ext cx="4349736" cy="28432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6D60140-ACC3-2052-04E0-8BEEC9EF9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939" y="503986"/>
            <a:ext cx="4349736" cy="28432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94DE45B-09D7-7300-86E2-A1A6F3499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180" y="3429000"/>
            <a:ext cx="4349733" cy="28432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CEC77E7-9751-11A6-ABAA-5B08D0044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2943" y="3429000"/>
            <a:ext cx="4349732" cy="28432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DAF7F29-2A34-E352-26E4-F6A8D6248939}"/>
              </a:ext>
            </a:extLst>
          </p:cNvPr>
          <p:cNvCxnSpPr>
            <a:cxnSpLocks/>
          </p:cNvCxnSpPr>
          <p:nvPr/>
        </p:nvCxnSpPr>
        <p:spPr>
          <a:xfrm>
            <a:off x="5953387" y="813732"/>
            <a:ext cx="0" cy="5310231"/>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B25C22E4-D7DB-29FA-314F-5CB93CCBDDD2}"/>
              </a:ext>
            </a:extLst>
          </p:cNvPr>
          <p:cNvCxnSpPr/>
          <p:nvPr/>
        </p:nvCxnSpPr>
        <p:spPr>
          <a:xfrm>
            <a:off x="796954" y="3429000"/>
            <a:ext cx="10284903"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72791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20482" name="Picture 2">
            <a:extLst>
              <a:ext uri="{FF2B5EF4-FFF2-40B4-BE49-F238E27FC236}">
                <a16:creationId xmlns:a16="http://schemas.microsoft.com/office/drawing/2014/main" id="{04A2AC91-D1FA-2EBE-72EE-BA73FE6A0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95" y="1359017"/>
            <a:ext cx="5929305" cy="38757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9301CFF-C312-45DF-85EE-FC0D81B33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465" y="1359017"/>
            <a:ext cx="5929303" cy="387571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2B12D0C-9A96-227B-5D1A-D1E462F9E78F}"/>
              </a:ext>
            </a:extLst>
          </p:cNvPr>
          <p:cNvCxnSpPr>
            <a:cxnSpLocks/>
          </p:cNvCxnSpPr>
          <p:nvPr/>
        </p:nvCxnSpPr>
        <p:spPr>
          <a:xfrm>
            <a:off x="6160724" y="773884"/>
            <a:ext cx="0" cy="5310231"/>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38885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8436" name="Picture 4">
            <a:extLst>
              <a:ext uri="{FF2B5EF4-FFF2-40B4-BE49-F238E27FC236}">
                <a16:creationId xmlns:a16="http://schemas.microsoft.com/office/drawing/2014/main" id="{C0C1DFA5-8370-E45A-400B-1F02C3B1A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730" y="385926"/>
            <a:ext cx="9137751" cy="597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56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25602" name="Picture 2">
            <a:extLst>
              <a:ext uri="{FF2B5EF4-FFF2-40B4-BE49-F238E27FC236}">
                <a16:creationId xmlns:a16="http://schemas.microsoft.com/office/drawing/2014/main" id="{AAD795ED-C5B5-02C0-EDE9-D18F8A042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686" y="385925"/>
            <a:ext cx="9140796" cy="597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66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sp>
        <p:nvSpPr>
          <p:cNvPr id="2" name="TextBox 1">
            <a:extLst>
              <a:ext uri="{FF2B5EF4-FFF2-40B4-BE49-F238E27FC236}">
                <a16:creationId xmlns:a16="http://schemas.microsoft.com/office/drawing/2014/main" id="{32C3F709-F7BF-11C4-4C1F-55BA5BBCEBAC}"/>
              </a:ext>
            </a:extLst>
          </p:cNvPr>
          <p:cNvSpPr txBox="1"/>
          <p:nvPr/>
        </p:nvSpPr>
        <p:spPr>
          <a:xfrm>
            <a:off x="2063692" y="570451"/>
            <a:ext cx="7054442" cy="615553"/>
          </a:xfrm>
          <a:prstGeom prst="rect">
            <a:avLst/>
          </a:prstGeom>
          <a:noFill/>
        </p:spPr>
        <p:txBody>
          <a:bodyPr wrap="square">
            <a:spAutoFit/>
          </a:bodyPr>
          <a:lstStyle/>
          <a:p>
            <a:pPr algn="ctr"/>
            <a:r>
              <a:rPr lang="en-US" b="1" i="0" dirty="0">
                <a:effectLst/>
                <a:latin typeface="Helvetica Neue"/>
              </a:rPr>
              <a:t>Classes in the Data-Frame</a:t>
            </a:r>
          </a:p>
          <a:p>
            <a:pPr algn="ctr"/>
            <a:r>
              <a:rPr lang="en-US" sz="1600" b="1" dirty="0">
                <a:latin typeface="Helvetica Neue"/>
              </a:rPr>
              <a:t>Plotting Classes for Insights</a:t>
            </a:r>
            <a:endParaRPr lang="en-US" sz="1600" b="1" i="0" dirty="0">
              <a:effectLst/>
              <a:latin typeface="Helvetica Neue"/>
            </a:endParaRPr>
          </a:p>
        </p:txBody>
      </p:sp>
      <p:pic>
        <p:nvPicPr>
          <p:cNvPr id="1028" name="Picture 4">
            <a:extLst>
              <a:ext uri="{FF2B5EF4-FFF2-40B4-BE49-F238E27FC236}">
                <a16:creationId xmlns:a16="http://schemas.microsoft.com/office/drawing/2014/main" id="{CAFC606C-0DA9-24C2-54B7-6E1371688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180" y="1639473"/>
            <a:ext cx="7930245" cy="35056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5400B0-09F1-BE1E-9315-8C9CE4482FDE}"/>
              </a:ext>
            </a:extLst>
          </p:cNvPr>
          <p:cNvSpPr txBox="1"/>
          <p:nvPr/>
        </p:nvSpPr>
        <p:spPr>
          <a:xfrm>
            <a:off x="140516" y="5378319"/>
            <a:ext cx="11729905" cy="646331"/>
          </a:xfrm>
          <a:prstGeom prst="rect">
            <a:avLst/>
          </a:prstGeom>
          <a:noFill/>
        </p:spPr>
        <p:txBody>
          <a:bodyPr wrap="square">
            <a:spAutoFit/>
          </a:bodyPr>
          <a:lstStyle/>
          <a:p>
            <a:pPr algn="ctr"/>
            <a:r>
              <a:rPr lang="en-US" sz="1800" b="1" dirty="0">
                <a:latin typeface="Helvetica Neue"/>
              </a:rPr>
              <a:t>There are Total 4 Classes in the Data Frame which means </a:t>
            </a:r>
            <a:r>
              <a:rPr lang="en-US" b="1" dirty="0">
                <a:latin typeface="Helvetica Neue"/>
              </a:rPr>
              <a:t>this a Multiclass Classification Problem.</a:t>
            </a:r>
          </a:p>
          <a:p>
            <a:pPr algn="ctr"/>
            <a:r>
              <a:rPr lang="en-US" b="1" dirty="0">
                <a:latin typeface="Helvetica Neue"/>
              </a:rPr>
              <a:t>Imbalance found in the dataset we can use Oversampling Techniques.</a:t>
            </a:r>
            <a:endParaRPr lang="en-US" sz="1800" b="1" i="0" dirty="0">
              <a:effectLst/>
              <a:latin typeface="Helvetica Neue"/>
            </a:endParaRPr>
          </a:p>
        </p:txBody>
      </p:sp>
      <p:pic>
        <p:nvPicPr>
          <p:cNvPr id="1032" name="Picture 8">
            <a:extLst>
              <a:ext uri="{FF2B5EF4-FFF2-40B4-BE49-F238E27FC236}">
                <a16:creationId xmlns:a16="http://schemas.microsoft.com/office/drawing/2014/main" id="{E1CBFF5B-790D-A84E-0EFD-439AEF2DD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28" y="1419227"/>
            <a:ext cx="3723549" cy="361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87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sp>
        <p:nvSpPr>
          <p:cNvPr id="2" name="TextBox 1">
            <a:extLst>
              <a:ext uri="{FF2B5EF4-FFF2-40B4-BE49-F238E27FC236}">
                <a16:creationId xmlns:a16="http://schemas.microsoft.com/office/drawing/2014/main" id="{32C3F709-F7BF-11C4-4C1F-55BA5BBCEBAC}"/>
              </a:ext>
            </a:extLst>
          </p:cNvPr>
          <p:cNvSpPr txBox="1"/>
          <p:nvPr/>
        </p:nvSpPr>
        <p:spPr>
          <a:xfrm>
            <a:off x="2568779" y="553667"/>
            <a:ext cx="7054442" cy="338554"/>
          </a:xfrm>
          <a:prstGeom prst="rect">
            <a:avLst/>
          </a:prstGeom>
          <a:noFill/>
        </p:spPr>
        <p:txBody>
          <a:bodyPr wrap="square">
            <a:spAutoFit/>
          </a:bodyPr>
          <a:lstStyle/>
          <a:p>
            <a:pPr algn="ctr"/>
            <a:r>
              <a:rPr lang="en-US" sz="1600" b="1" i="0" dirty="0">
                <a:effectLst/>
                <a:latin typeface="Helvetica Neue"/>
              </a:rPr>
              <a:t>10 Most Common Words Used in Different Classes</a:t>
            </a:r>
          </a:p>
        </p:txBody>
      </p:sp>
      <p:pic>
        <p:nvPicPr>
          <p:cNvPr id="2050" name="Picture 2">
            <a:extLst>
              <a:ext uri="{FF2B5EF4-FFF2-40B4-BE49-F238E27FC236}">
                <a16:creationId xmlns:a16="http://schemas.microsoft.com/office/drawing/2014/main" id="{E7320475-70CD-D09A-E9C7-73346FE2E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406728" y="-1711287"/>
            <a:ext cx="5378545" cy="1058556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D75DEF73-C69D-2E8D-95B9-95BA7343A10B}"/>
              </a:ext>
            </a:extLst>
          </p:cNvPr>
          <p:cNvCxnSpPr>
            <a:cxnSpLocks/>
          </p:cNvCxnSpPr>
          <p:nvPr/>
        </p:nvCxnSpPr>
        <p:spPr>
          <a:xfrm>
            <a:off x="6143537" y="998290"/>
            <a:ext cx="0" cy="5310231"/>
          </a:xfrm>
          <a:prstGeom prst="line">
            <a:avLst/>
          </a:prstGeom>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EB34C363-0AEC-0B4B-F0BA-76978995B750}"/>
              </a:ext>
            </a:extLst>
          </p:cNvPr>
          <p:cNvCxnSpPr/>
          <p:nvPr/>
        </p:nvCxnSpPr>
        <p:spPr>
          <a:xfrm>
            <a:off x="987104" y="3613558"/>
            <a:ext cx="10284903"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763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14849-E297-6BEA-B25A-36F116EEB69C}"/>
              </a:ext>
            </a:extLst>
          </p:cNvPr>
          <p:cNvPicPr>
            <a:picLocks noChangeAspect="1"/>
          </p:cNvPicPr>
          <p:nvPr/>
        </p:nvPicPr>
        <p:blipFill>
          <a:blip r:embed="rId2"/>
          <a:stretch>
            <a:fillRect/>
          </a:stretch>
        </p:blipFill>
        <p:spPr>
          <a:xfrm>
            <a:off x="896418" y="1565515"/>
            <a:ext cx="10399164" cy="40299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38FF1EFC-AFF3-C5D3-FE60-F30179C937E8}"/>
              </a:ext>
            </a:extLst>
          </p:cNvPr>
          <p:cNvSpPr txBox="1"/>
          <p:nvPr/>
        </p:nvSpPr>
        <p:spPr>
          <a:xfrm>
            <a:off x="3048699" y="741591"/>
            <a:ext cx="6094602" cy="646331"/>
          </a:xfrm>
          <a:prstGeom prst="rect">
            <a:avLst/>
          </a:prstGeom>
          <a:noFill/>
        </p:spPr>
        <p:txBody>
          <a:bodyPr wrap="square">
            <a:spAutoFit/>
          </a:bodyPr>
          <a:lstStyle/>
          <a:p>
            <a:pPr algn="ctr"/>
            <a:r>
              <a:rPr lang="en-US" b="1" i="0" u="none" strike="noStrike" dirty="0">
                <a:effectLst/>
                <a:latin typeface="Helvetica Neue"/>
              </a:rPr>
              <a:t>Count Vectorizer </a:t>
            </a:r>
          </a:p>
          <a:p>
            <a:pPr algn="ctr"/>
            <a:r>
              <a:rPr lang="en-US" b="1" i="0" u="none" strike="noStrike" dirty="0">
                <a:effectLst/>
                <a:latin typeface="Helvetica Neue"/>
              </a:rPr>
              <a:t>with N-grams (Bigrams &amp; Trigrams)</a:t>
            </a:r>
            <a:endParaRPr lang="en-US" b="1" i="0" dirty="0">
              <a:effectLst/>
              <a:latin typeface="Helvetica Neue"/>
            </a:endParaRPr>
          </a:p>
        </p:txBody>
      </p:sp>
      <p:sp>
        <p:nvSpPr>
          <p:cNvPr id="2" name="Title 1">
            <a:extLst>
              <a:ext uri="{FF2B5EF4-FFF2-40B4-BE49-F238E27FC236}">
                <a16:creationId xmlns:a16="http://schemas.microsoft.com/office/drawing/2014/main" id="{2068DA3D-025D-E929-C03A-9400D7F06561}"/>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r>
              <a:rPr lang="en-US" sz="2200" spc="600" dirty="0">
                <a:latin typeface="Arial-BoldMT"/>
                <a:ea typeface="+mn-ea"/>
                <a:cs typeface="+mn-cs"/>
              </a:rPr>
              <a:t>Feature Engineering :</a:t>
            </a:r>
          </a:p>
        </p:txBody>
      </p:sp>
    </p:spTree>
    <p:extLst>
      <p:ext uri="{BB962C8B-B14F-4D97-AF65-F5344CB8AC3E}">
        <p14:creationId xmlns:p14="http://schemas.microsoft.com/office/powerpoint/2010/main" val="2085724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82008-3091-38B6-E837-4B431F249BF9}"/>
              </a:ext>
            </a:extLst>
          </p:cNvPr>
          <p:cNvPicPr>
            <a:picLocks noChangeAspect="1"/>
          </p:cNvPicPr>
          <p:nvPr/>
        </p:nvPicPr>
        <p:blipFill>
          <a:blip r:embed="rId2"/>
          <a:stretch>
            <a:fillRect/>
          </a:stretch>
        </p:blipFill>
        <p:spPr>
          <a:xfrm>
            <a:off x="669416" y="1540348"/>
            <a:ext cx="10853168" cy="4214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F6DD93B-AFCB-9DA9-6528-806445D9EE61}"/>
              </a:ext>
            </a:extLst>
          </p:cNvPr>
          <p:cNvSpPr txBox="1"/>
          <p:nvPr/>
        </p:nvSpPr>
        <p:spPr>
          <a:xfrm>
            <a:off x="2959740" y="779987"/>
            <a:ext cx="6272519" cy="646331"/>
          </a:xfrm>
          <a:prstGeom prst="rect">
            <a:avLst/>
          </a:prstGeom>
          <a:noFill/>
        </p:spPr>
        <p:txBody>
          <a:bodyPr wrap="square">
            <a:spAutoFit/>
          </a:bodyPr>
          <a:lstStyle/>
          <a:p>
            <a:pPr algn="ctr"/>
            <a:r>
              <a:rPr lang="en-US" b="1" i="0" u="none" strike="noStrike" dirty="0">
                <a:effectLst/>
                <a:latin typeface="Helvetica Neue"/>
              </a:rPr>
              <a:t>TF-IDF Vectorizer </a:t>
            </a:r>
          </a:p>
          <a:p>
            <a:pPr algn="ctr"/>
            <a:r>
              <a:rPr lang="en-US" b="1" i="0" u="none" strike="noStrike" dirty="0">
                <a:effectLst/>
                <a:latin typeface="Helvetica Neue"/>
              </a:rPr>
              <a:t>with N-grams (Bigrams &amp; Trigrams)</a:t>
            </a:r>
            <a:endParaRPr lang="en-US" b="1" i="0" dirty="0">
              <a:effectLst/>
              <a:latin typeface="Helvetica Neue"/>
            </a:endParaRPr>
          </a:p>
        </p:txBody>
      </p:sp>
      <p:sp>
        <p:nvSpPr>
          <p:cNvPr id="2" name="Title 1">
            <a:extLst>
              <a:ext uri="{FF2B5EF4-FFF2-40B4-BE49-F238E27FC236}">
                <a16:creationId xmlns:a16="http://schemas.microsoft.com/office/drawing/2014/main" id="{6F821B41-62CC-1F05-15D0-E1BF1DED15FE}"/>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r>
              <a:rPr lang="en-US" sz="2200" spc="600" dirty="0">
                <a:latin typeface="Arial-BoldMT"/>
                <a:ea typeface="+mn-ea"/>
                <a:cs typeface="+mn-cs"/>
              </a:rPr>
              <a:t>Feature Engineering :</a:t>
            </a:r>
          </a:p>
        </p:txBody>
      </p:sp>
    </p:spTree>
    <p:extLst>
      <p:ext uri="{BB962C8B-B14F-4D97-AF65-F5344CB8AC3E}">
        <p14:creationId xmlns:p14="http://schemas.microsoft.com/office/powerpoint/2010/main" val="2727468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19450"/>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r>
              <a:rPr lang="en-US" sz="2200" spc="600" dirty="0">
                <a:latin typeface="Arial-BoldMT"/>
                <a:ea typeface="+mn-ea"/>
                <a:cs typeface="+mn-cs"/>
              </a:rPr>
              <a:t>Feature Engineering :</a:t>
            </a:r>
          </a:p>
        </p:txBody>
      </p:sp>
      <p:pic>
        <p:nvPicPr>
          <p:cNvPr id="1028" name="Picture 4">
            <a:extLst>
              <a:ext uri="{FF2B5EF4-FFF2-40B4-BE49-F238E27FC236}">
                <a16:creationId xmlns:a16="http://schemas.microsoft.com/office/drawing/2014/main" id="{860C44C8-B90C-8991-0045-FFB9F2A4D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053" y="2144480"/>
            <a:ext cx="4591050" cy="4448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8162C87-FA59-E790-10BB-61EFA6E3C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347" y="2219979"/>
            <a:ext cx="4419600" cy="4448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AE4DCB4-BB63-63F3-DDB0-B1BD6337929E}"/>
              </a:ext>
            </a:extLst>
          </p:cNvPr>
          <p:cNvCxnSpPr>
            <a:cxnSpLocks/>
          </p:cNvCxnSpPr>
          <p:nvPr/>
        </p:nvCxnSpPr>
        <p:spPr>
          <a:xfrm>
            <a:off x="6096000" y="2144480"/>
            <a:ext cx="0" cy="417243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53193D-FCCA-2753-3F1E-F284CD090D06}"/>
              </a:ext>
            </a:extLst>
          </p:cNvPr>
          <p:cNvSpPr txBox="1"/>
          <p:nvPr/>
        </p:nvSpPr>
        <p:spPr>
          <a:xfrm>
            <a:off x="539430" y="570451"/>
            <a:ext cx="10578517" cy="1846659"/>
          </a:xfrm>
          <a:prstGeom prst="rect">
            <a:avLst/>
          </a:prstGeom>
          <a:noFill/>
        </p:spPr>
        <p:txBody>
          <a:bodyPr wrap="square">
            <a:spAutoFit/>
          </a:bodyPr>
          <a:lstStyle/>
          <a:p>
            <a:pPr algn="ctr"/>
            <a:r>
              <a:rPr lang="en-US" sz="1600" dirty="0">
                <a:latin typeface="Adobe Gothic Std B" panose="020B0800000000000000" pitchFamily="34" charset="-128"/>
                <a:ea typeface="Adobe Gothic Std B" panose="020B0800000000000000" pitchFamily="34" charset="-128"/>
              </a:rPr>
              <a:t>Problems with imbalanced data classification</a:t>
            </a:r>
          </a:p>
          <a:p>
            <a:r>
              <a:rPr lang="en-US" sz="1400" dirty="0">
                <a:latin typeface="Adobe Gothic Std B" panose="020B0800000000000000" pitchFamily="34" charset="-128"/>
                <a:ea typeface="Adobe Gothic Std B" panose="020B0800000000000000" pitchFamily="34" charset="-128"/>
              </a:rPr>
              <a:t>If explained it in a very simple manner, the main problem with imbalanced dataset prediction is how accurately are we actually predicting both majority and minority class?</a:t>
            </a:r>
          </a:p>
          <a:p>
            <a:pPr algn="l">
              <a:buFont typeface="Arial" panose="020B0604020202020204" pitchFamily="34" charset="0"/>
              <a:buChar char="•"/>
            </a:pPr>
            <a:r>
              <a:rPr lang="en-US" sz="1400" b="1" i="1" dirty="0">
                <a:solidFill>
                  <a:srgbClr val="000000"/>
                </a:solidFill>
                <a:effectLst/>
                <a:latin typeface="inherit"/>
              </a:rPr>
              <a:t>SMOTE: Synthetic Minority Oversampling Technique</a:t>
            </a:r>
          </a:p>
          <a:p>
            <a:pPr algn="l"/>
            <a:r>
              <a:rPr lang="en-US" sz="1400" b="0" i="0" dirty="0">
                <a:solidFill>
                  <a:srgbClr val="000000"/>
                </a:solidFill>
                <a:effectLst/>
                <a:latin typeface="Helvetica Neue"/>
              </a:rPr>
              <a:t>SMOTE is an oversampling technique where the synthetic samples are generated for the minority class. This algorithm helps to overcome the overfitting problem posed by random oversampling. It focuses on the feature space to generate new instances with the help of interpolation between the positive instances that lie together.</a:t>
            </a:r>
          </a:p>
          <a:p>
            <a:endParaRPr lang="en-US" sz="1400" dirty="0">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138333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B33757-D835-44A1-6CD1-9B4B3B5F574B}"/>
              </a:ext>
            </a:extLst>
          </p:cNvPr>
          <p:cNvSpPr>
            <a:spLocks noGrp="1"/>
          </p:cNvSpPr>
          <p:nvPr>
            <p:ph type="ctrTitle"/>
          </p:nvPr>
        </p:nvSpPr>
        <p:spPr>
          <a:xfrm>
            <a:off x="0" y="0"/>
            <a:ext cx="12116499" cy="570451"/>
          </a:xfrm>
        </p:spPr>
        <p:txBody>
          <a:bodyPr/>
          <a:lstStyle/>
          <a:p>
            <a:br>
              <a:rPr lang="en-US" sz="3000" b="0" i="0" u="none" strike="noStrike" baseline="0" dirty="0">
                <a:solidFill>
                  <a:srgbClr val="000000"/>
                </a:solidFill>
                <a:latin typeface="Adobe Arabic" panose="02040503050201020203" pitchFamily="18" charset="-78"/>
                <a:cs typeface="Adobe Arabic" panose="02040503050201020203" pitchFamily="18" charset="-78"/>
              </a:rPr>
            </a:br>
            <a:r>
              <a:rPr lang="en-US" sz="3000" b="0" i="0" u="none" strike="noStrike" baseline="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Introduction:</a:t>
            </a:r>
          </a:p>
        </p:txBody>
      </p:sp>
      <p:sp>
        <p:nvSpPr>
          <p:cNvPr id="5" name="Subtitle 2">
            <a:extLst>
              <a:ext uri="{FF2B5EF4-FFF2-40B4-BE49-F238E27FC236}">
                <a16:creationId xmlns:a16="http://schemas.microsoft.com/office/drawing/2014/main" id="{EB329AFB-8702-A802-A84C-BB14CAC152D4}"/>
              </a:ext>
            </a:extLst>
          </p:cNvPr>
          <p:cNvSpPr txBox="1">
            <a:spLocks/>
          </p:cNvSpPr>
          <p:nvPr/>
        </p:nvSpPr>
        <p:spPr>
          <a:xfrm>
            <a:off x="75501" y="444617"/>
            <a:ext cx="12116499" cy="5805182"/>
          </a:xfrm>
          <a:prstGeom prst="rect">
            <a:avLst/>
          </a:prstGeom>
        </p:spPr>
        <p:txBody>
          <a:bodyPr vert="horz" lIns="0" tIns="0" rIns="0" bIns="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In this project </a:t>
            </a:r>
            <a:r>
              <a:rPr lang="en-US" cap="none" spc="0" dirty="0">
                <a:solidFill>
                  <a:srgbClr val="000000"/>
                </a:solidFill>
                <a:latin typeface="Times New Roman" panose="02020603050405020304" pitchFamily="18" charset="0"/>
              </a:rPr>
              <a:t>we dive into building a </a:t>
            </a:r>
            <a:r>
              <a:rPr lang="en-US" b="1" cap="none" spc="0" dirty="0">
                <a:solidFill>
                  <a:srgbClr val="000000"/>
                </a:solidFill>
                <a:latin typeface="Times New Roman" panose="02020603050405020304" pitchFamily="18" charset="0"/>
              </a:rPr>
              <a:t>Machine learning model </a:t>
            </a:r>
            <a:r>
              <a:rPr lang="en-US" cap="none" spc="0" dirty="0">
                <a:solidFill>
                  <a:srgbClr val="000000"/>
                </a:solidFill>
                <a:latin typeface="Times New Roman" panose="02020603050405020304" pitchFamily="18" charset="0"/>
              </a:rPr>
              <a:t>for </a:t>
            </a:r>
            <a:r>
              <a:rPr lang="en-US" b="1" cap="none" spc="0" dirty="0">
                <a:solidFill>
                  <a:srgbClr val="000000"/>
                </a:solidFill>
                <a:latin typeface="Times New Roman" panose="02020603050405020304" pitchFamily="18" charset="0"/>
              </a:rPr>
              <a:t>Resume Classification </a:t>
            </a:r>
            <a:r>
              <a:rPr lang="en-US" cap="none" spc="0" dirty="0">
                <a:solidFill>
                  <a:srgbClr val="000000"/>
                </a:solidFill>
                <a:latin typeface="Times New Roman" panose="02020603050405020304" pitchFamily="18" charset="0"/>
              </a:rPr>
              <a:t>using </a:t>
            </a:r>
            <a:r>
              <a:rPr lang="en-US" b="1" cap="none" spc="0" dirty="0">
                <a:solidFill>
                  <a:srgbClr val="000000"/>
                </a:solidFill>
                <a:latin typeface="Times New Roman" panose="02020603050405020304" pitchFamily="18" charset="0"/>
              </a:rPr>
              <a:t>Python</a:t>
            </a:r>
            <a:r>
              <a:rPr lang="en-US" cap="none" spc="0" dirty="0">
                <a:solidFill>
                  <a:srgbClr val="000000"/>
                </a:solidFill>
                <a:latin typeface="Times New Roman" panose="02020603050405020304" pitchFamily="18" charset="0"/>
              </a:rPr>
              <a:t> and basic </a:t>
            </a:r>
            <a:r>
              <a:rPr lang="en-US" b="1" cap="none" spc="0" dirty="0">
                <a:solidFill>
                  <a:srgbClr val="000000"/>
                </a:solidFill>
                <a:latin typeface="Times New Roman" panose="02020603050405020304" pitchFamily="18" charset="0"/>
              </a:rPr>
              <a:t>Natural language processing</a:t>
            </a:r>
            <a:r>
              <a:rPr lang="en-US" cap="none" spc="0" dirty="0">
                <a:solidFill>
                  <a:srgbClr val="000000"/>
                </a:solidFill>
                <a:latin typeface="Times New Roman" panose="02020603050405020304" pitchFamily="18" charset="0"/>
              </a:rPr>
              <a:t> techniques. We would be using Python's libraries to implement various NLP (natural language processing) techniques like t</a:t>
            </a:r>
            <a:r>
              <a:rPr lang="en-US" b="1" cap="none" spc="0" dirty="0">
                <a:solidFill>
                  <a:srgbClr val="000000"/>
                </a:solidFill>
                <a:latin typeface="Times New Roman" panose="02020603050405020304" pitchFamily="18" charset="0"/>
              </a:rPr>
              <a:t>okenization</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lemmatization</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parts of speech tagging</a:t>
            </a:r>
            <a:r>
              <a:rPr lang="en-US" cap="none" spc="0" dirty="0">
                <a:solidFill>
                  <a:srgbClr val="000000"/>
                </a:solidFill>
                <a:latin typeface="Times New Roman" panose="02020603050405020304" pitchFamily="18" charset="0"/>
              </a:rPr>
              <a:t>, etc. </a:t>
            </a:r>
          </a:p>
          <a:p>
            <a:pPr algn="l"/>
            <a:r>
              <a:rPr lang="en-US" cap="none" spc="0" dirty="0">
                <a:solidFill>
                  <a:srgbClr val="000000"/>
                </a:solidFill>
                <a:latin typeface="Times New Roman" panose="02020603050405020304" pitchFamily="18" charset="0"/>
              </a:rPr>
              <a:t>	</a:t>
            </a:r>
            <a:r>
              <a:rPr lang="en-US" b="0" i="0" u="none" strike="noStrike" cap="none" spc="0" baseline="0" dirty="0">
                <a:solidFill>
                  <a:srgbClr val="000000"/>
                </a:solidFill>
                <a:latin typeface="Times New Roman" panose="02020603050405020304" pitchFamily="18" charset="0"/>
              </a:rPr>
              <a:t>A resume classification technology needs to be implemented in order to make it easy for the companies to process the huge number of resumes that are received by the organizations. This technology converts an unstructured form of resume data into a structured data format. The resumes received are in the form of documents from which the data needs to be extracted first such that the text can be classified or predicted based on the requirements. A resume classification analyzes resume data and extracts the information into the machine readable output. It helps automatically store, organize, and analyze the resume data to find out the candidate for the particular job position and requirements. This thus helps the organizations eliminate the error-prone and time-consuming process of going through thousands of resumes manually and aids in improving the recruiters’ efficiency.</a:t>
            </a:r>
            <a:endParaRPr lang="en-US" b="0" i="0" u="none" strike="noStrike" cap="none" spc="0" baseline="0" dirty="0">
              <a:solidFill>
                <a:srgbClr val="000000"/>
              </a:solidFill>
              <a:latin typeface="Adobe Gothic Std B" panose="020B0800000000000000" pitchFamily="34" charset="-128"/>
              <a:ea typeface="Adobe Gothic Std B" panose="020B0800000000000000" pitchFamily="34" charset="-128"/>
            </a:endParaRPr>
          </a:p>
          <a:p>
            <a:pPr algn="l"/>
            <a:r>
              <a:rPr lang="en-US" cap="none" spc="0" dirty="0">
                <a:solidFill>
                  <a:srgbClr val="000000"/>
                </a:solidFill>
                <a:latin typeface="Adobe Gothic Std B" panose="020B0800000000000000" pitchFamily="34" charset="-128"/>
                <a:ea typeface="Adobe Gothic Std B" panose="020B0800000000000000" pitchFamily="34" charset="-128"/>
              </a:rPr>
              <a:t>	</a:t>
            </a:r>
            <a:r>
              <a:rPr lang="en-US" cap="none" spc="0" dirty="0">
                <a:solidFill>
                  <a:srgbClr val="000000"/>
                </a:solidFill>
                <a:latin typeface="Times New Roman" panose="02020603050405020304" pitchFamily="18" charset="0"/>
              </a:rPr>
              <a:t>The basic </a:t>
            </a:r>
            <a:r>
              <a:rPr lang="en-US" b="1" cap="none" spc="0" dirty="0">
                <a:solidFill>
                  <a:srgbClr val="000000"/>
                </a:solidFill>
                <a:latin typeface="Times New Roman" panose="02020603050405020304" pitchFamily="18" charset="0"/>
              </a:rPr>
              <a:t>data analysis</a:t>
            </a:r>
            <a:r>
              <a:rPr lang="en-US" cap="none" spc="0" dirty="0">
                <a:solidFill>
                  <a:srgbClr val="000000"/>
                </a:solidFill>
                <a:latin typeface="Times New Roman" panose="02020603050405020304" pitchFamily="18" charset="0"/>
              </a:rPr>
              <a:t> process is performed such as </a:t>
            </a:r>
            <a:r>
              <a:rPr lang="en-US" b="1" cap="none" spc="0" dirty="0">
                <a:solidFill>
                  <a:srgbClr val="000000"/>
                </a:solidFill>
                <a:latin typeface="Times New Roman" panose="02020603050405020304" pitchFamily="18" charset="0"/>
              </a:rPr>
              <a:t>data collection</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data cleaning</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exploratory data analysis</a:t>
            </a:r>
            <a:r>
              <a:rPr lang="en-US" cap="none" spc="0" dirty="0">
                <a:solidFill>
                  <a:srgbClr val="000000"/>
                </a:solidFill>
                <a:latin typeface="Times New Roman" panose="02020603050405020304" pitchFamily="18" charset="0"/>
              </a:rPr>
              <a:t>, </a:t>
            </a:r>
            <a:r>
              <a:rPr lang="en-US" b="1" cap="none" spc="0" dirty="0">
                <a:solidFill>
                  <a:srgbClr val="000000"/>
                </a:solidFill>
                <a:latin typeface="Times New Roman" panose="02020603050405020304" pitchFamily="18" charset="0"/>
              </a:rPr>
              <a:t>data visualization</a:t>
            </a:r>
            <a:r>
              <a:rPr lang="en-US" cap="none" spc="0" dirty="0">
                <a:solidFill>
                  <a:srgbClr val="000000"/>
                </a:solidFill>
                <a:latin typeface="Times New Roman" panose="02020603050405020304" pitchFamily="18" charset="0"/>
              </a:rPr>
              <a:t>, and </a:t>
            </a:r>
            <a:r>
              <a:rPr lang="en-US" b="1" cap="none" spc="0" dirty="0">
                <a:solidFill>
                  <a:srgbClr val="000000"/>
                </a:solidFill>
                <a:latin typeface="Times New Roman" panose="02020603050405020304" pitchFamily="18" charset="0"/>
              </a:rPr>
              <a:t>model building</a:t>
            </a:r>
            <a:r>
              <a:rPr lang="en-US" cap="none" spc="0" dirty="0">
                <a:solidFill>
                  <a:srgbClr val="000000"/>
                </a:solidFill>
                <a:latin typeface="Times New Roman" panose="02020603050405020304" pitchFamily="18" charset="0"/>
              </a:rPr>
              <a:t>. The dataset consists of two columns, namely, </a:t>
            </a:r>
            <a:r>
              <a:rPr lang="en-US" b="1" cap="none" spc="0" dirty="0">
                <a:solidFill>
                  <a:srgbClr val="000000"/>
                </a:solidFill>
                <a:latin typeface="Times New Roman" panose="02020603050405020304" pitchFamily="18" charset="0"/>
              </a:rPr>
              <a:t>Role Applied</a:t>
            </a:r>
            <a:r>
              <a:rPr lang="en-US" cap="none" spc="0" dirty="0">
                <a:solidFill>
                  <a:srgbClr val="000000"/>
                </a:solidFill>
                <a:latin typeface="Times New Roman" panose="02020603050405020304" pitchFamily="18" charset="0"/>
              </a:rPr>
              <a:t> and </a:t>
            </a:r>
            <a:r>
              <a:rPr lang="en-US" b="1" cap="none" spc="0" dirty="0">
                <a:solidFill>
                  <a:srgbClr val="000000"/>
                </a:solidFill>
                <a:latin typeface="Times New Roman" panose="02020603050405020304" pitchFamily="18" charset="0"/>
              </a:rPr>
              <a:t>Resume</a:t>
            </a:r>
            <a:r>
              <a:rPr lang="en-US" cap="none" spc="0" dirty="0">
                <a:solidFill>
                  <a:srgbClr val="000000"/>
                </a:solidFill>
                <a:latin typeface="Times New Roman" panose="02020603050405020304" pitchFamily="18" charset="0"/>
              </a:rPr>
              <a:t>, where ‘role applied’ column is the domain field of the industry and ‘resume’ column consists of the text extracted from the resume document for each domain and industry. </a:t>
            </a:r>
          </a:p>
          <a:p>
            <a:pPr algn="l"/>
            <a:r>
              <a:rPr lang="en-US" cap="none" spc="0" dirty="0">
                <a:solidFill>
                  <a:srgbClr val="000000"/>
                </a:solidFill>
                <a:latin typeface="Times New Roman" panose="02020603050405020304" pitchFamily="18" charset="0"/>
              </a:rPr>
              <a:t>	The aim of this project is achieved by performing the various data analytical methods and using the </a:t>
            </a:r>
            <a:r>
              <a:rPr lang="en-US" b="1" cap="none" spc="0" dirty="0">
                <a:solidFill>
                  <a:srgbClr val="000000"/>
                </a:solidFill>
                <a:latin typeface="Times New Roman" panose="02020603050405020304" pitchFamily="18" charset="0"/>
              </a:rPr>
              <a:t>Machine Learning models </a:t>
            </a:r>
            <a:r>
              <a:rPr lang="en-US" cap="none" spc="0" dirty="0">
                <a:solidFill>
                  <a:srgbClr val="000000"/>
                </a:solidFill>
                <a:latin typeface="Times New Roman" panose="02020603050405020304" pitchFamily="18" charset="0"/>
              </a:rPr>
              <a:t>and </a:t>
            </a:r>
            <a:r>
              <a:rPr lang="en-US" b="1" cap="none" spc="0" dirty="0">
                <a:solidFill>
                  <a:srgbClr val="000000"/>
                </a:solidFill>
                <a:latin typeface="Times New Roman" panose="02020603050405020304" pitchFamily="18" charset="0"/>
              </a:rPr>
              <a:t>Natural Language Processing </a:t>
            </a:r>
            <a:r>
              <a:rPr lang="en-US" cap="none" spc="0" dirty="0">
                <a:solidFill>
                  <a:srgbClr val="000000"/>
                </a:solidFill>
                <a:latin typeface="Times New Roman" panose="02020603050405020304" pitchFamily="18" charset="0"/>
              </a:rPr>
              <a:t>which will help in classifying the categories of the resume and building the Resume Classification Model. </a:t>
            </a:r>
          </a:p>
        </p:txBody>
      </p:sp>
    </p:spTree>
    <p:extLst>
      <p:ext uri="{BB962C8B-B14F-4D97-AF65-F5344CB8AC3E}">
        <p14:creationId xmlns:p14="http://schemas.microsoft.com/office/powerpoint/2010/main" val="2040564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19450"/>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r>
              <a:rPr lang="en-US" sz="2200" spc="600" dirty="0">
                <a:latin typeface="Arial-BoldMT"/>
                <a:ea typeface="+mn-ea"/>
                <a:cs typeface="+mn-cs"/>
              </a:rPr>
              <a:t>Train Test Split:</a:t>
            </a:r>
          </a:p>
        </p:txBody>
      </p:sp>
      <p:cxnSp>
        <p:nvCxnSpPr>
          <p:cNvPr id="3" name="Straight Connector 2">
            <a:extLst>
              <a:ext uri="{FF2B5EF4-FFF2-40B4-BE49-F238E27FC236}">
                <a16:creationId xmlns:a16="http://schemas.microsoft.com/office/drawing/2014/main" id="{5AE4DCB4-BB63-63F3-DDB0-B1BD6337929E}"/>
              </a:ext>
            </a:extLst>
          </p:cNvPr>
          <p:cNvCxnSpPr>
            <a:cxnSpLocks/>
          </p:cNvCxnSpPr>
          <p:nvPr/>
        </p:nvCxnSpPr>
        <p:spPr>
          <a:xfrm>
            <a:off x="3654640" y="2187312"/>
            <a:ext cx="0" cy="417243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53193D-FCCA-2753-3F1E-F284CD090D06}"/>
              </a:ext>
            </a:extLst>
          </p:cNvPr>
          <p:cNvSpPr txBox="1"/>
          <p:nvPr/>
        </p:nvSpPr>
        <p:spPr>
          <a:xfrm>
            <a:off x="539430" y="570451"/>
            <a:ext cx="10578517" cy="1631216"/>
          </a:xfrm>
          <a:prstGeom prst="rect">
            <a:avLst/>
          </a:prstGeom>
          <a:noFill/>
        </p:spPr>
        <p:txBody>
          <a:bodyPr wrap="square">
            <a:spAutoFit/>
          </a:bodyPr>
          <a:lstStyle/>
          <a:p>
            <a:pPr algn="ctr"/>
            <a:r>
              <a:rPr lang="en-US" sz="1600" dirty="0">
                <a:latin typeface="Adobe Gothic Std B" panose="020B0800000000000000" pitchFamily="34" charset="-128"/>
                <a:ea typeface="Adobe Gothic Std B" panose="020B0800000000000000" pitchFamily="34" charset="-128"/>
              </a:rPr>
              <a:t>Problems with Random Data Splitting</a:t>
            </a:r>
          </a:p>
          <a:p>
            <a:r>
              <a:rPr lang="en-US" sz="1400" dirty="0">
                <a:latin typeface="Adobe Gothic Std B" panose="020B0800000000000000" pitchFamily="34" charset="-128"/>
                <a:ea typeface="Adobe Gothic Std B" panose="020B0800000000000000" pitchFamily="34" charset="-128"/>
              </a:rPr>
              <a:t>If explained it in a very simple manner, the main problem is random splitting the data the ratio of the classes does not reflect on training and testing. Due to random splitting one class can be heavily sampled in training and creating majority and minority class issue ( Imbalanced Data) which will give rise to bad scores on test data and overall performance and misclassification.</a:t>
            </a:r>
          </a:p>
          <a:p>
            <a:pPr algn="l">
              <a:buFont typeface="Arial" panose="020B0604020202020204" pitchFamily="34" charset="0"/>
              <a:buChar char="•"/>
            </a:pPr>
            <a:r>
              <a:rPr lang="en-US" sz="1400" b="1" i="1" dirty="0">
                <a:solidFill>
                  <a:srgbClr val="000000"/>
                </a:solidFill>
                <a:effectLst/>
                <a:latin typeface="inherit"/>
              </a:rPr>
              <a:t>Stratified Samling: </a:t>
            </a:r>
          </a:p>
          <a:p>
            <a:r>
              <a:rPr lang="en-US" sz="1400" dirty="0">
                <a:latin typeface="Adobe Gothic Std B" panose="020B0800000000000000" pitchFamily="34" charset="-128"/>
                <a:ea typeface="Adobe Gothic Std B" panose="020B0800000000000000" pitchFamily="34" charset="-128"/>
              </a:rPr>
              <a:t>In stratified Sampling the ratio of all the classes is maintained on both training and testing data thus this type of Split results in good accuracy and overall model building performance.</a:t>
            </a:r>
          </a:p>
        </p:txBody>
      </p:sp>
      <p:pic>
        <p:nvPicPr>
          <p:cNvPr id="1026" name="Picture 2">
            <a:extLst>
              <a:ext uri="{FF2B5EF4-FFF2-40B4-BE49-F238E27FC236}">
                <a16:creationId xmlns:a16="http://schemas.microsoft.com/office/drawing/2014/main" id="{E568B3F1-C6DF-8023-E7AE-7E5F91300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9255"/>
            <a:ext cx="3591251" cy="37352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400E67EE-726A-7D20-9479-B40F176C1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270" y="2335175"/>
            <a:ext cx="3848683" cy="3907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B4E2EAA9-5598-FCEC-52C6-06DD70E43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476" y="2253240"/>
            <a:ext cx="3932350" cy="39072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C777D3E-60DC-3B53-FB8E-2C43EEA09CD6}"/>
              </a:ext>
            </a:extLst>
          </p:cNvPr>
          <p:cNvCxnSpPr>
            <a:cxnSpLocks/>
          </p:cNvCxnSpPr>
          <p:nvPr/>
        </p:nvCxnSpPr>
        <p:spPr>
          <a:xfrm>
            <a:off x="7970668" y="2120650"/>
            <a:ext cx="0" cy="417243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490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a:t>
            </a:r>
          </a:p>
        </p:txBody>
      </p:sp>
      <p:pic>
        <p:nvPicPr>
          <p:cNvPr id="1026" name="Picture 2">
            <a:extLst>
              <a:ext uri="{FF2B5EF4-FFF2-40B4-BE49-F238E27FC236}">
                <a16:creationId xmlns:a16="http://schemas.microsoft.com/office/drawing/2014/main" id="{B6DD8C4E-9EDB-2BA5-2880-5D4872B0F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43" y="1759769"/>
            <a:ext cx="4589981" cy="44954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9B63894-2C2C-B201-5850-1D65391E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044" y="1759770"/>
            <a:ext cx="4684532" cy="44954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235361-4328-5411-4D13-34D6D1819FD0}"/>
              </a:ext>
            </a:extLst>
          </p:cNvPr>
          <p:cNvSpPr txBox="1"/>
          <p:nvPr/>
        </p:nvSpPr>
        <p:spPr>
          <a:xfrm>
            <a:off x="1164496" y="1467884"/>
            <a:ext cx="10006528" cy="369332"/>
          </a:xfrm>
          <a:prstGeom prst="rect">
            <a:avLst/>
          </a:prstGeom>
          <a:noFill/>
        </p:spPr>
        <p:txBody>
          <a:bodyPr wrap="square">
            <a:spAutoFit/>
          </a:bodyPr>
          <a:lstStyle/>
          <a:p>
            <a:r>
              <a:rPr lang="en-US" b="1" i="0" dirty="0">
                <a:effectLst/>
                <a:latin typeface="Helvetica Neue"/>
              </a:rPr>
              <a:t>Before Oversampling                                                   After Oversampling       </a:t>
            </a:r>
          </a:p>
        </p:txBody>
      </p:sp>
      <p:sp>
        <p:nvSpPr>
          <p:cNvPr id="7" name="TextBox 6">
            <a:extLst>
              <a:ext uri="{FF2B5EF4-FFF2-40B4-BE49-F238E27FC236}">
                <a16:creationId xmlns:a16="http://schemas.microsoft.com/office/drawing/2014/main" id="{0C9477D4-52F7-F9B5-8648-281DD528DC33}"/>
              </a:ext>
            </a:extLst>
          </p:cNvPr>
          <p:cNvSpPr txBox="1"/>
          <p:nvPr/>
        </p:nvSpPr>
        <p:spPr>
          <a:xfrm>
            <a:off x="926424" y="570451"/>
            <a:ext cx="10843330" cy="830997"/>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Sometimes when the records of a certain class are much more than the other class, our classifier may get biased towards the prediction. Thus our traditional approach of classification and model accuracy calculation is not useful in the case of the imbalanced dataset</a:t>
            </a:r>
          </a:p>
        </p:txBody>
      </p:sp>
    </p:spTree>
    <p:extLst>
      <p:ext uri="{BB962C8B-B14F-4D97-AF65-F5344CB8AC3E}">
        <p14:creationId xmlns:p14="http://schemas.microsoft.com/office/powerpoint/2010/main" val="3542607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a:t>
            </a:r>
          </a:p>
        </p:txBody>
      </p:sp>
      <p:sp>
        <p:nvSpPr>
          <p:cNvPr id="3" name="TextBox 2">
            <a:extLst>
              <a:ext uri="{FF2B5EF4-FFF2-40B4-BE49-F238E27FC236}">
                <a16:creationId xmlns:a16="http://schemas.microsoft.com/office/drawing/2014/main" id="{D4675F94-819E-8C58-7D62-8AE6C9EA0363}"/>
              </a:ext>
            </a:extLst>
          </p:cNvPr>
          <p:cNvSpPr txBox="1"/>
          <p:nvPr/>
        </p:nvSpPr>
        <p:spPr>
          <a:xfrm>
            <a:off x="545285" y="725403"/>
            <a:ext cx="10972800" cy="830997"/>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Sometimes when the records of a certain class are much more than the other class, our classifier may get biased towards the prediction. In this case, the confusion matrix for the classification problem shows how well our model classifies the target classes and we arrive at the accuracy of the model from the confusion matrix.</a:t>
            </a:r>
          </a:p>
        </p:txBody>
      </p:sp>
      <p:pic>
        <p:nvPicPr>
          <p:cNvPr id="2" name="Picture 2">
            <a:extLst>
              <a:ext uri="{FF2B5EF4-FFF2-40B4-BE49-F238E27FC236}">
                <a16:creationId xmlns:a16="http://schemas.microsoft.com/office/drawing/2014/main" id="{5CFDBE87-8407-AD40-1A40-35C4DE16A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46" y="454981"/>
            <a:ext cx="10068980" cy="5948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597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Model Building:</a:t>
            </a:r>
          </a:p>
        </p:txBody>
      </p:sp>
      <p:pic>
        <p:nvPicPr>
          <p:cNvPr id="1032" name="Picture 8">
            <a:extLst>
              <a:ext uri="{FF2B5EF4-FFF2-40B4-BE49-F238E27FC236}">
                <a16:creationId xmlns:a16="http://schemas.microsoft.com/office/drawing/2014/main" id="{0F6F0929-6939-224B-E2B8-25F8DF13B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391" y="2339498"/>
            <a:ext cx="10147175" cy="44829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9C3E75-565E-2311-1774-17B45F36C972}"/>
              </a:ext>
            </a:extLst>
          </p:cNvPr>
          <p:cNvSpPr txBox="1"/>
          <p:nvPr/>
        </p:nvSpPr>
        <p:spPr>
          <a:xfrm>
            <a:off x="1289482" y="620684"/>
            <a:ext cx="9951127" cy="1754326"/>
          </a:xfrm>
          <a:prstGeom prst="rect">
            <a:avLst/>
          </a:prstGeom>
          <a:noFill/>
        </p:spPr>
        <p:txBody>
          <a:bodyPr wrap="square">
            <a:spAutoFit/>
          </a:bodyPr>
          <a:lstStyle/>
          <a:p>
            <a:r>
              <a:rPr lang="en-US" b="0" i="0" dirty="0">
                <a:effectLst/>
                <a:latin typeface="urw-din"/>
              </a:rPr>
              <a:t>If we do random sampling to split the dataset into training set and test set. Then we might get </a:t>
            </a:r>
            <a:r>
              <a:rPr lang="en-US" dirty="0">
                <a:latin typeface="urw-din"/>
              </a:rPr>
              <a:t>a majority of  one of the </a:t>
            </a:r>
            <a:r>
              <a:rPr lang="en-US" b="0" i="0" dirty="0">
                <a:effectLst/>
                <a:latin typeface="urw-din"/>
              </a:rPr>
              <a:t>class in training and minority of other in testing. If we train our model obviously we will be getting bad evaluation scores. </a:t>
            </a:r>
          </a:p>
          <a:p>
            <a:endParaRPr lang="en-US" b="0" i="0" dirty="0">
              <a:effectLst/>
              <a:latin typeface="urw-din"/>
            </a:endParaRPr>
          </a:p>
          <a:p>
            <a:r>
              <a:rPr lang="en-US" b="0" i="0" dirty="0">
                <a:effectLst/>
                <a:latin typeface="urw-din"/>
              </a:rPr>
              <a:t>Stratified sampling is the solution to maintain the ratio of all classe</a:t>
            </a:r>
            <a:r>
              <a:rPr lang="en-US" dirty="0">
                <a:latin typeface="urw-din"/>
              </a:rPr>
              <a:t>s in both training as well as in testing data</a:t>
            </a:r>
            <a:endParaRPr lang="en-US" dirty="0"/>
          </a:p>
        </p:txBody>
      </p:sp>
    </p:spTree>
    <p:extLst>
      <p:ext uri="{BB962C8B-B14F-4D97-AF65-F5344CB8AC3E}">
        <p14:creationId xmlns:p14="http://schemas.microsoft.com/office/powerpoint/2010/main" val="2354284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Model Building:</a:t>
            </a:r>
          </a:p>
        </p:txBody>
      </p:sp>
      <p:pic>
        <p:nvPicPr>
          <p:cNvPr id="2052" name="Picture 4">
            <a:extLst>
              <a:ext uri="{FF2B5EF4-FFF2-40B4-BE49-F238E27FC236}">
                <a16:creationId xmlns:a16="http://schemas.microsoft.com/office/drawing/2014/main" id="{D23ED8D9-A6D5-7852-86EC-AAACFC554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124" y="2398328"/>
            <a:ext cx="10014011" cy="44241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C4C1BB-A7CB-55B1-53A4-2A1C5591EC4E}"/>
              </a:ext>
            </a:extLst>
          </p:cNvPr>
          <p:cNvSpPr txBox="1"/>
          <p:nvPr/>
        </p:nvSpPr>
        <p:spPr>
          <a:xfrm>
            <a:off x="898124" y="439014"/>
            <a:ext cx="10583662" cy="2031325"/>
          </a:xfrm>
          <a:prstGeom prst="rect">
            <a:avLst/>
          </a:prstGeom>
          <a:noFill/>
        </p:spPr>
        <p:txBody>
          <a:bodyPr wrap="square">
            <a:spAutoFit/>
          </a:bodyPr>
          <a:lstStyle/>
          <a:p>
            <a:r>
              <a:rPr lang="en-US" b="0" i="0" dirty="0">
                <a:effectLst/>
                <a:latin typeface="urw-din"/>
              </a:rPr>
              <a:t>The solution for the first problem where we were able to get different accuracy scores for different random state parameter values is to use K-Fold Cross-Validation. But K-Fold Cross Validation also suffers from the second problem i.e. random sampling.</a:t>
            </a:r>
          </a:p>
          <a:p>
            <a:br>
              <a:rPr lang="en-US" dirty="0"/>
            </a:br>
            <a:r>
              <a:rPr lang="en-US" b="0" i="0" dirty="0">
                <a:effectLst/>
                <a:latin typeface="urw-din"/>
              </a:rPr>
              <a:t>The solution for both the first and second problems is to use Stratified K-Fold Cross-Validation.</a:t>
            </a:r>
            <a:br>
              <a:rPr lang="en-US" dirty="0"/>
            </a:br>
            <a:r>
              <a:rPr lang="en-US" b="0" i="0" dirty="0">
                <a:effectLst/>
                <a:latin typeface="urw-din"/>
              </a:rPr>
              <a:t>Stratified k-fold cross-validation is the same as just k-fold cross-validation, But Stratified k-fold cross-validation, it does stratified sampling instead of random sampling.</a:t>
            </a:r>
            <a:endParaRPr lang="en-US" dirty="0"/>
          </a:p>
        </p:txBody>
      </p:sp>
    </p:spTree>
    <p:extLst>
      <p:ext uri="{BB962C8B-B14F-4D97-AF65-F5344CB8AC3E}">
        <p14:creationId xmlns:p14="http://schemas.microsoft.com/office/powerpoint/2010/main" val="349368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Model Evaluation:</a:t>
            </a:r>
          </a:p>
        </p:txBody>
      </p:sp>
      <p:pic>
        <p:nvPicPr>
          <p:cNvPr id="1026" name="Picture 2">
            <a:extLst>
              <a:ext uri="{FF2B5EF4-FFF2-40B4-BE49-F238E27FC236}">
                <a16:creationId xmlns:a16="http://schemas.microsoft.com/office/drawing/2014/main" id="{50A335D3-DB91-FD59-4F90-E92D7F008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7030"/>
            <a:ext cx="6702341" cy="2570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A442BA-E6D3-8739-0D0D-7285AE8B1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4831"/>
            <a:ext cx="6602639" cy="25318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D054BD-3F3B-F8B1-53CC-F2E2422ADF26}"/>
              </a:ext>
            </a:extLst>
          </p:cNvPr>
          <p:cNvSpPr txBox="1"/>
          <p:nvPr/>
        </p:nvSpPr>
        <p:spPr>
          <a:xfrm>
            <a:off x="2573720" y="475746"/>
            <a:ext cx="2266727" cy="338554"/>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Accuracy on Test Data</a:t>
            </a:r>
          </a:p>
        </p:txBody>
      </p:sp>
      <p:sp>
        <p:nvSpPr>
          <p:cNvPr id="10" name="TextBox 9">
            <a:extLst>
              <a:ext uri="{FF2B5EF4-FFF2-40B4-BE49-F238E27FC236}">
                <a16:creationId xmlns:a16="http://schemas.microsoft.com/office/drawing/2014/main" id="{D0D90EB8-DC7B-06C5-BE2F-44F2340343CE}"/>
              </a:ext>
            </a:extLst>
          </p:cNvPr>
          <p:cNvSpPr txBox="1"/>
          <p:nvPr/>
        </p:nvSpPr>
        <p:spPr>
          <a:xfrm>
            <a:off x="2515973" y="3517325"/>
            <a:ext cx="2382223" cy="338554"/>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Precision on Test Data</a:t>
            </a:r>
          </a:p>
        </p:txBody>
      </p:sp>
      <p:sp>
        <p:nvSpPr>
          <p:cNvPr id="11" name="TextBox 10">
            <a:extLst>
              <a:ext uri="{FF2B5EF4-FFF2-40B4-BE49-F238E27FC236}">
                <a16:creationId xmlns:a16="http://schemas.microsoft.com/office/drawing/2014/main" id="{E3DE82C3-2DD0-21D7-2151-2404946EFD48}"/>
              </a:ext>
            </a:extLst>
          </p:cNvPr>
          <p:cNvSpPr txBox="1"/>
          <p:nvPr/>
        </p:nvSpPr>
        <p:spPr>
          <a:xfrm>
            <a:off x="8094889" y="438476"/>
            <a:ext cx="2619063" cy="338554"/>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Recall Score on Test Data</a:t>
            </a:r>
          </a:p>
        </p:txBody>
      </p:sp>
      <p:sp>
        <p:nvSpPr>
          <p:cNvPr id="12" name="TextBox 11">
            <a:extLst>
              <a:ext uri="{FF2B5EF4-FFF2-40B4-BE49-F238E27FC236}">
                <a16:creationId xmlns:a16="http://schemas.microsoft.com/office/drawing/2014/main" id="{4A279D01-FC03-1FF3-CE30-6F5B7C399F5D}"/>
              </a:ext>
            </a:extLst>
          </p:cNvPr>
          <p:cNvSpPr txBox="1"/>
          <p:nvPr/>
        </p:nvSpPr>
        <p:spPr>
          <a:xfrm>
            <a:off x="8246951" y="3519663"/>
            <a:ext cx="2314938" cy="338554"/>
          </a:xfrm>
          <a:prstGeom prst="rect">
            <a:avLst/>
          </a:prstGeom>
          <a:noFill/>
        </p:spPr>
        <p:txBody>
          <a:bodyPr wrap="square">
            <a:spAutoFit/>
          </a:bodyPr>
          <a:lstStyle/>
          <a:p>
            <a:r>
              <a:rPr lang="en-US" sz="1600" dirty="0">
                <a:latin typeface="Adobe Gothic Std B" panose="020B0800000000000000" pitchFamily="34" charset="-128"/>
                <a:ea typeface="Adobe Gothic Std B" panose="020B0800000000000000" pitchFamily="34" charset="-128"/>
              </a:rPr>
              <a:t>F1-Score on Test Data</a:t>
            </a:r>
          </a:p>
        </p:txBody>
      </p:sp>
      <p:pic>
        <p:nvPicPr>
          <p:cNvPr id="3" name="Picture 2">
            <a:extLst>
              <a:ext uri="{FF2B5EF4-FFF2-40B4-BE49-F238E27FC236}">
                <a16:creationId xmlns:a16="http://schemas.microsoft.com/office/drawing/2014/main" id="{DAA0B5CB-700C-8588-A2DF-FE924F8D109C}"/>
              </a:ext>
            </a:extLst>
          </p:cNvPr>
          <p:cNvPicPr>
            <a:picLocks noChangeAspect="1"/>
          </p:cNvPicPr>
          <p:nvPr/>
        </p:nvPicPr>
        <p:blipFill>
          <a:blip r:embed="rId4"/>
          <a:stretch>
            <a:fillRect/>
          </a:stretch>
        </p:blipFill>
        <p:spPr>
          <a:xfrm>
            <a:off x="6696448" y="3834831"/>
            <a:ext cx="5416708" cy="2531870"/>
          </a:xfrm>
          <a:prstGeom prst="rect">
            <a:avLst/>
          </a:prstGeom>
        </p:spPr>
      </p:pic>
      <p:pic>
        <p:nvPicPr>
          <p:cNvPr id="7" name="Picture 6">
            <a:extLst>
              <a:ext uri="{FF2B5EF4-FFF2-40B4-BE49-F238E27FC236}">
                <a16:creationId xmlns:a16="http://schemas.microsoft.com/office/drawing/2014/main" id="{5877AE3F-2427-701E-C015-54C0847C704B}"/>
              </a:ext>
            </a:extLst>
          </p:cNvPr>
          <p:cNvPicPr>
            <a:picLocks noChangeAspect="1"/>
          </p:cNvPicPr>
          <p:nvPr/>
        </p:nvPicPr>
        <p:blipFill>
          <a:blip r:embed="rId5"/>
          <a:stretch>
            <a:fillRect/>
          </a:stretch>
        </p:blipFill>
        <p:spPr>
          <a:xfrm>
            <a:off x="6696448" y="775379"/>
            <a:ext cx="5470401" cy="2562958"/>
          </a:xfrm>
          <a:prstGeom prst="rect">
            <a:avLst/>
          </a:prstGeom>
        </p:spPr>
      </p:pic>
    </p:spTree>
    <p:extLst>
      <p:ext uri="{BB962C8B-B14F-4D97-AF65-F5344CB8AC3E}">
        <p14:creationId xmlns:p14="http://schemas.microsoft.com/office/powerpoint/2010/main" val="4148354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Model Evaluation:</a:t>
            </a:r>
          </a:p>
        </p:txBody>
      </p:sp>
      <p:pic>
        <p:nvPicPr>
          <p:cNvPr id="2" name="Picture 2">
            <a:extLst>
              <a:ext uri="{FF2B5EF4-FFF2-40B4-BE49-F238E27FC236}">
                <a16:creationId xmlns:a16="http://schemas.microsoft.com/office/drawing/2014/main" id="{8EBBFF84-679D-66E1-DE4E-3FBC56BBD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468" y="672744"/>
            <a:ext cx="9857063" cy="5512512"/>
          </a:xfrm>
          <a:prstGeom prst="snip2DiagRect">
            <a:avLst>
              <a:gd name="adj1" fmla="val 0"/>
              <a:gd name="adj2" fmla="val 1557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1651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354BC1-AEAE-32FF-3F62-FF91F6576CD8}"/>
              </a:ext>
            </a:extLst>
          </p:cNvPr>
          <p:cNvSpPr txBox="1"/>
          <p:nvPr/>
        </p:nvSpPr>
        <p:spPr>
          <a:xfrm>
            <a:off x="545285" y="725404"/>
            <a:ext cx="10972800" cy="584775"/>
          </a:xfrm>
          <a:prstGeom prst="rect">
            <a:avLst/>
          </a:prstGeom>
          <a:noFill/>
        </p:spPr>
        <p:txBody>
          <a:bodyPr wrap="square">
            <a:spAutoFit/>
          </a:bodyPr>
          <a:lstStyle/>
          <a:p>
            <a:pPr algn="ctr"/>
            <a:r>
              <a:rPr lang="en-US" sz="1600" dirty="0">
                <a:latin typeface="Adobe Gothic Std B" panose="020B0800000000000000" pitchFamily="34" charset="-128"/>
                <a:ea typeface="Adobe Gothic Std B" panose="020B0800000000000000" pitchFamily="34" charset="-128"/>
              </a:rPr>
              <a:t>Random Forest Classification Model has 100% Accuracy on Test as well on Training Dataset.</a:t>
            </a:r>
          </a:p>
          <a:p>
            <a:pPr algn="ctr"/>
            <a:r>
              <a:rPr lang="en-US" sz="1600" dirty="0">
                <a:latin typeface="Adobe Gothic Std B" panose="020B0800000000000000" pitchFamily="34" charset="-128"/>
                <a:ea typeface="Adobe Gothic Std B" panose="020B0800000000000000" pitchFamily="34" charset="-128"/>
              </a:rPr>
              <a:t>0% Error . 100% Recall , Precision and F1-Score. No Overfitting, Underfitting or any Misclassification </a:t>
            </a:r>
          </a:p>
        </p:txBody>
      </p:sp>
      <p:sp>
        <p:nvSpPr>
          <p:cNvPr id="5" name="Title 1">
            <a:extLst>
              <a:ext uri="{FF2B5EF4-FFF2-40B4-BE49-F238E27FC236}">
                <a16:creationId xmlns:a16="http://schemas.microsoft.com/office/drawing/2014/main" id="{1F138AA2-F120-ACBF-B1E4-E8226A7DB47C}"/>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Model Selection:</a:t>
            </a:r>
          </a:p>
        </p:txBody>
      </p:sp>
      <p:pic>
        <p:nvPicPr>
          <p:cNvPr id="2050" name="Picture 2">
            <a:extLst>
              <a:ext uri="{FF2B5EF4-FFF2-40B4-BE49-F238E27FC236}">
                <a16:creationId xmlns:a16="http://schemas.microsoft.com/office/drawing/2014/main" id="{D8E3679D-7417-78BD-FA44-79A46F833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32" y="1390079"/>
            <a:ext cx="11416683" cy="4861010"/>
          </a:xfrm>
          <a:prstGeom prst="snip2DiagRect">
            <a:avLst>
              <a:gd name="adj1" fmla="val 16254"/>
              <a:gd name="adj2" fmla="val 23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4591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3" name="Picture 2">
            <a:extLst>
              <a:ext uri="{FF2B5EF4-FFF2-40B4-BE49-F238E27FC236}">
                <a16:creationId xmlns:a16="http://schemas.microsoft.com/office/drawing/2014/main" id="{26207F67-498B-75E6-4AA5-2C10BD8A860C}"/>
              </a:ext>
            </a:extLst>
          </p:cNvPr>
          <p:cNvPicPr>
            <a:picLocks noChangeAspect="1"/>
          </p:cNvPicPr>
          <p:nvPr/>
        </p:nvPicPr>
        <p:blipFill>
          <a:blip r:embed="rId2"/>
          <a:stretch>
            <a:fillRect/>
          </a:stretch>
        </p:blipFill>
        <p:spPr>
          <a:xfrm>
            <a:off x="942512" y="608669"/>
            <a:ext cx="10483049" cy="4457968"/>
          </a:xfrm>
          <a:prstGeom prst="rect">
            <a:avLst/>
          </a:prstGeom>
        </p:spPr>
      </p:pic>
    </p:spTree>
    <p:extLst>
      <p:ext uri="{BB962C8B-B14F-4D97-AF65-F5344CB8AC3E}">
        <p14:creationId xmlns:p14="http://schemas.microsoft.com/office/powerpoint/2010/main" val="3726351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4" name="Picture 3">
            <a:extLst>
              <a:ext uri="{FF2B5EF4-FFF2-40B4-BE49-F238E27FC236}">
                <a16:creationId xmlns:a16="http://schemas.microsoft.com/office/drawing/2014/main" id="{0AE2474C-FB0F-138D-2E69-B40BF271A97D}"/>
              </a:ext>
            </a:extLst>
          </p:cNvPr>
          <p:cNvPicPr>
            <a:picLocks noChangeAspect="1"/>
          </p:cNvPicPr>
          <p:nvPr/>
        </p:nvPicPr>
        <p:blipFill>
          <a:blip r:embed="rId2"/>
          <a:stretch>
            <a:fillRect/>
          </a:stretch>
        </p:blipFill>
        <p:spPr>
          <a:xfrm>
            <a:off x="745724" y="973646"/>
            <a:ext cx="10700552" cy="5374322"/>
          </a:xfrm>
          <a:prstGeom prst="rect">
            <a:avLst/>
          </a:prstGeom>
        </p:spPr>
      </p:pic>
      <p:pic>
        <p:nvPicPr>
          <p:cNvPr id="5" name="Picture 4">
            <a:extLst>
              <a:ext uri="{FF2B5EF4-FFF2-40B4-BE49-F238E27FC236}">
                <a16:creationId xmlns:a16="http://schemas.microsoft.com/office/drawing/2014/main" id="{BED961BF-DC08-A573-AB0C-45145A66CC07}"/>
              </a:ext>
            </a:extLst>
          </p:cNvPr>
          <p:cNvPicPr>
            <a:picLocks noChangeAspect="1"/>
          </p:cNvPicPr>
          <p:nvPr/>
        </p:nvPicPr>
        <p:blipFill>
          <a:blip r:embed="rId3"/>
          <a:stretch>
            <a:fillRect/>
          </a:stretch>
        </p:blipFill>
        <p:spPr>
          <a:xfrm>
            <a:off x="745725" y="488273"/>
            <a:ext cx="10700552" cy="508685"/>
          </a:xfrm>
          <a:prstGeom prst="rect">
            <a:avLst/>
          </a:prstGeom>
        </p:spPr>
      </p:pic>
    </p:spTree>
    <p:extLst>
      <p:ext uri="{BB962C8B-B14F-4D97-AF65-F5344CB8AC3E}">
        <p14:creationId xmlns:p14="http://schemas.microsoft.com/office/powerpoint/2010/main" val="4175028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A3624-E8AC-1ED2-EE09-DE3F79C0C600}"/>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1026" name="Picture 2">
            <a:extLst>
              <a:ext uri="{FF2B5EF4-FFF2-40B4-BE49-F238E27FC236}">
                <a16:creationId xmlns:a16="http://schemas.microsoft.com/office/drawing/2014/main" id="{BCC072DF-CA37-1819-9FE9-4C1435096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0451"/>
            <a:ext cx="5303882" cy="56841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FAEC346-63C6-FF90-02D1-954E9AB6D600}"/>
              </a:ext>
            </a:extLst>
          </p:cNvPr>
          <p:cNvPicPr>
            <a:picLocks noChangeAspect="1"/>
          </p:cNvPicPr>
          <p:nvPr/>
        </p:nvPicPr>
        <p:blipFill>
          <a:blip r:embed="rId3"/>
          <a:stretch>
            <a:fillRect/>
          </a:stretch>
        </p:blipFill>
        <p:spPr>
          <a:xfrm>
            <a:off x="7280860" y="1404795"/>
            <a:ext cx="4635506" cy="369773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1B09A37-F653-6C50-F2DA-5A37E39D01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130" y="1465283"/>
            <a:ext cx="3749504" cy="36372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6487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5" name="Picture 4">
            <a:extLst>
              <a:ext uri="{FF2B5EF4-FFF2-40B4-BE49-F238E27FC236}">
                <a16:creationId xmlns:a16="http://schemas.microsoft.com/office/drawing/2014/main" id="{455D2935-1B80-E46F-0EFB-5225615CE214}"/>
              </a:ext>
            </a:extLst>
          </p:cNvPr>
          <p:cNvPicPr>
            <a:picLocks noChangeAspect="1"/>
          </p:cNvPicPr>
          <p:nvPr/>
        </p:nvPicPr>
        <p:blipFill>
          <a:blip r:embed="rId2"/>
          <a:stretch>
            <a:fillRect/>
          </a:stretch>
        </p:blipFill>
        <p:spPr>
          <a:xfrm>
            <a:off x="702815" y="488273"/>
            <a:ext cx="10786369" cy="5450655"/>
          </a:xfrm>
          <a:prstGeom prst="rect">
            <a:avLst/>
          </a:prstGeom>
        </p:spPr>
      </p:pic>
    </p:spTree>
    <p:extLst>
      <p:ext uri="{BB962C8B-B14F-4D97-AF65-F5344CB8AC3E}">
        <p14:creationId xmlns:p14="http://schemas.microsoft.com/office/powerpoint/2010/main" val="623993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4" name="Picture 3">
            <a:extLst>
              <a:ext uri="{FF2B5EF4-FFF2-40B4-BE49-F238E27FC236}">
                <a16:creationId xmlns:a16="http://schemas.microsoft.com/office/drawing/2014/main" id="{45FCB254-E153-6127-A1A0-1B5C75B33D98}"/>
              </a:ext>
            </a:extLst>
          </p:cNvPr>
          <p:cNvPicPr>
            <a:picLocks noChangeAspect="1"/>
          </p:cNvPicPr>
          <p:nvPr/>
        </p:nvPicPr>
        <p:blipFill>
          <a:blip r:embed="rId2"/>
          <a:stretch>
            <a:fillRect/>
          </a:stretch>
        </p:blipFill>
        <p:spPr>
          <a:xfrm>
            <a:off x="6009346" y="660632"/>
            <a:ext cx="5273495" cy="5409188"/>
          </a:xfrm>
          <a:prstGeom prst="rect">
            <a:avLst/>
          </a:prstGeom>
        </p:spPr>
      </p:pic>
      <p:pic>
        <p:nvPicPr>
          <p:cNvPr id="7" name="Picture 6">
            <a:extLst>
              <a:ext uri="{FF2B5EF4-FFF2-40B4-BE49-F238E27FC236}">
                <a16:creationId xmlns:a16="http://schemas.microsoft.com/office/drawing/2014/main" id="{E956098E-DA9A-8F83-6E4A-F5C7DA0D502C}"/>
              </a:ext>
            </a:extLst>
          </p:cNvPr>
          <p:cNvPicPr>
            <a:picLocks noChangeAspect="1"/>
          </p:cNvPicPr>
          <p:nvPr/>
        </p:nvPicPr>
        <p:blipFill>
          <a:blip r:embed="rId3"/>
          <a:stretch>
            <a:fillRect/>
          </a:stretch>
        </p:blipFill>
        <p:spPr>
          <a:xfrm>
            <a:off x="578003" y="660632"/>
            <a:ext cx="5134039" cy="5409188"/>
          </a:xfrm>
          <a:prstGeom prst="rect">
            <a:avLst/>
          </a:prstGeom>
        </p:spPr>
      </p:pic>
    </p:spTree>
    <p:extLst>
      <p:ext uri="{BB962C8B-B14F-4D97-AF65-F5344CB8AC3E}">
        <p14:creationId xmlns:p14="http://schemas.microsoft.com/office/powerpoint/2010/main" val="1561127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4" name="Picture 3">
            <a:extLst>
              <a:ext uri="{FF2B5EF4-FFF2-40B4-BE49-F238E27FC236}">
                <a16:creationId xmlns:a16="http://schemas.microsoft.com/office/drawing/2014/main" id="{C7848A53-EEF6-4D8E-AA6B-EB608B363537}"/>
              </a:ext>
            </a:extLst>
          </p:cNvPr>
          <p:cNvPicPr>
            <a:picLocks noChangeAspect="1"/>
          </p:cNvPicPr>
          <p:nvPr/>
        </p:nvPicPr>
        <p:blipFill>
          <a:blip r:embed="rId2"/>
          <a:stretch>
            <a:fillRect/>
          </a:stretch>
        </p:blipFill>
        <p:spPr>
          <a:xfrm>
            <a:off x="0" y="573978"/>
            <a:ext cx="12192000" cy="5592597"/>
          </a:xfrm>
          <a:prstGeom prst="rect">
            <a:avLst/>
          </a:prstGeom>
        </p:spPr>
      </p:pic>
    </p:spTree>
    <p:extLst>
      <p:ext uri="{BB962C8B-B14F-4D97-AF65-F5344CB8AC3E}">
        <p14:creationId xmlns:p14="http://schemas.microsoft.com/office/powerpoint/2010/main" val="126683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343948"/>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5" name="Picture 4">
            <a:extLst>
              <a:ext uri="{FF2B5EF4-FFF2-40B4-BE49-F238E27FC236}">
                <a16:creationId xmlns:a16="http://schemas.microsoft.com/office/drawing/2014/main" id="{AB61D2AB-586B-854A-5B73-7AB0B85441FE}"/>
              </a:ext>
            </a:extLst>
          </p:cNvPr>
          <p:cNvPicPr>
            <a:picLocks noChangeAspect="1"/>
          </p:cNvPicPr>
          <p:nvPr/>
        </p:nvPicPr>
        <p:blipFill rotWithShape="1">
          <a:blip r:embed="rId2"/>
          <a:srcRect b="42871"/>
          <a:stretch/>
        </p:blipFill>
        <p:spPr>
          <a:xfrm>
            <a:off x="621561" y="623124"/>
            <a:ext cx="10866859" cy="3084810"/>
          </a:xfrm>
          <a:prstGeom prst="rect">
            <a:avLst/>
          </a:prstGeom>
        </p:spPr>
      </p:pic>
      <p:pic>
        <p:nvPicPr>
          <p:cNvPr id="7" name="Picture 6">
            <a:extLst>
              <a:ext uri="{FF2B5EF4-FFF2-40B4-BE49-F238E27FC236}">
                <a16:creationId xmlns:a16="http://schemas.microsoft.com/office/drawing/2014/main" id="{1B290E14-8FBA-6781-B3FB-B56A63089EE1}"/>
              </a:ext>
            </a:extLst>
          </p:cNvPr>
          <p:cNvPicPr>
            <a:picLocks noChangeAspect="1"/>
          </p:cNvPicPr>
          <p:nvPr/>
        </p:nvPicPr>
        <p:blipFill rotWithShape="1">
          <a:blip r:embed="rId3"/>
          <a:srcRect b="27032"/>
          <a:stretch/>
        </p:blipFill>
        <p:spPr>
          <a:xfrm>
            <a:off x="621561" y="295954"/>
            <a:ext cx="10866867" cy="399611"/>
          </a:xfrm>
          <a:prstGeom prst="rect">
            <a:avLst/>
          </a:prstGeom>
        </p:spPr>
      </p:pic>
      <p:pic>
        <p:nvPicPr>
          <p:cNvPr id="6" name="Picture 5">
            <a:extLst>
              <a:ext uri="{FF2B5EF4-FFF2-40B4-BE49-F238E27FC236}">
                <a16:creationId xmlns:a16="http://schemas.microsoft.com/office/drawing/2014/main" id="{73CB8CA7-97EF-C59A-1DA2-1CF9CBB2A769}"/>
              </a:ext>
            </a:extLst>
          </p:cNvPr>
          <p:cNvPicPr>
            <a:picLocks noChangeAspect="1"/>
          </p:cNvPicPr>
          <p:nvPr/>
        </p:nvPicPr>
        <p:blipFill>
          <a:blip r:embed="rId4"/>
          <a:stretch>
            <a:fillRect/>
          </a:stretch>
        </p:blipFill>
        <p:spPr>
          <a:xfrm>
            <a:off x="621553" y="3699545"/>
            <a:ext cx="10779078" cy="2805513"/>
          </a:xfrm>
          <a:prstGeom prst="rect">
            <a:avLst/>
          </a:prstGeom>
        </p:spPr>
      </p:pic>
    </p:spTree>
    <p:extLst>
      <p:ext uri="{BB962C8B-B14F-4D97-AF65-F5344CB8AC3E}">
        <p14:creationId xmlns:p14="http://schemas.microsoft.com/office/powerpoint/2010/main" val="64818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6" name="Picture 5">
            <a:extLst>
              <a:ext uri="{FF2B5EF4-FFF2-40B4-BE49-F238E27FC236}">
                <a16:creationId xmlns:a16="http://schemas.microsoft.com/office/drawing/2014/main" id="{B03AC839-F5DA-E614-32AC-7EFF46834A0C}"/>
              </a:ext>
            </a:extLst>
          </p:cNvPr>
          <p:cNvPicPr>
            <a:picLocks noChangeAspect="1"/>
          </p:cNvPicPr>
          <p:nvPr/>
        </p:nvPicPr>
        <p:blipFill>
          <a:blip r:embed="rId2"/>
          <a:stretch>
            <a:fillRect/>
          </a:stretch>
        </p:blipFill>
        <p:spPr>
          <a:xfrm>
            <a:off x="763730" y="603682"/>
            <a:ext cx="10664540" cy="4873840"/>
          </a:xfrm>
          <a:prstGeom prst="rect">
            <a:avLst/>
          </a:prstGeom>
        </p:spPr>
      </p:pic>
    </p:spTree>
    <p:extLst>
      <p:ext uri="{BB962C8B-B14F-4D97-AF65-F5344CB8AC3E}">
        <p14:creationId xmlns:p14="http://schemas.microsoft.com/office/powerpoint/2010/main" val="3983875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3487-B639-DE47-382D-73EBFD3B2857}"/>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4" name="Picture 3">
            <a:extLst>
              <a:ext uri="{FF2B5EF4-FFF2-40B4-BE49-F238E27FC236}">
                <a16:creationId xmlns:a16="http://schemas.microsoft.com/office/drawing/2014/main" id="{D6478AB3-8429-68DD-BDDA-C88F66D4032C}"/>
              </a:ext>
            </a:extLst>
          </p:cNvPr>
          <p:cNvPicPr>
            <a:picLocks noChangeAspect="1"/>
          </p:cNvPicPr>
          <p:nvPr/>
        </p:nvPicPr>
        <p:blipFill>
          <a:blip r:embed="rId2"/>
          <a:stretch>
            <a:fillRect/>
          </a:stretch>
        </p:blipFill>
        <p:spPr>
          <a:xfrm>
            <a:off x="1934263" y="607943"/>
            <a:ext cx="8057143" cy="5304762"/>
          </a:xfrm>
          <a:prstGeom prst="rect">
            <a:avLst/>
          </a:prstGeom>
        </p:spPr>
      </p:pic>
    </p:spTree>
    <p:extLst>
      <p:ext uri="{BB962C8B-B14F-4D97-AF65-F5344CB8AC3E}">
        <p14:creationId xmlns:p14="http://schemas.microsoft.com/office/powerpoint/2010/main" val="2272568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1"/>
            <a:ext cx="12192000" cy="48827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2200" spc="600" dirty="0">
                <a:latin typeface="Arial-BoldMT"/>
                <a:ea typeface="+mn-ea"/>
                <a:cs typeface="+mn-cs"/>
              </a:rPr>
              <a:t>deployment:</a:t>
            </a:r>
          </a:p>
        </p:txBody>
      </p:sp>
      <p:pic>
        <p:nvPicPr>
          <p:cNvPr id="3" name="Picture 2">
            <a:extLst>
              <a:ext uri="{FF2B5EF4-FFF2-40B4-BE49-F238E27FC236}">
                <a16:creationId xmlns:a16="http://schemas.microsoft.com/office/drawing/2014/main" id="{F37BE0AA-E0D9-6A87-A285-EF19112439B3}"/>
              </a:ext>
            </a:extLst>
          </p:cNvPr>
          <p:cNvPicPr>
            <a:picLocks noChangeAspect="1"/>
          </p:cNvPicPr>
          <p:nvPr/>
        </p:nvPicPr>
        <p:blipFill>
          <a:blip r:embed="rId2"/>
          <a:stretch>
            <a:fillRect/>
          </a:stretch>
        </p:blipFill>
        <p:spPr>
          <a:xfrm>
            <a:off x="612607" y="582059"/>
            <a:ext cx="11063081" cy="5534656"/>
          </a:xfrm>
          <a:prstGeom prst="rect">
            <a:avLst/>
          </a:prstGeom>
        </p:spPr>
      </p:pic>
    </p:spTree>
    <p:extLst>
      <p:ext uri="{BB962C8B-B14F-4D97-AF65-F5344CB8AC3E}">
        <p14:creationId xmlns:p14="http://schemas.microsoft.com/office/powerpoint/2010/main" val="361315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B8082-A4E3-C712-6674-B6F35057F305}"/>
              </a:ext>
            </a:extLst>
          </p:cNvPr>
          <p:cNvPicPr>
            <a:picLocks noChangeAspect="1"/>
          </p:cNvPicPr>
          <p:nvPr/>
        </p:nvPicPr>
        <p:blipFill>
          <a:blip r:embed="rId2"/>
          <a:stretch>
            <a:fillRect/>
          </a:stretch>
        </p:blipFill>
        <p:spPr>
          <a:xfrm>
            <a:off x="2286000" y="1762125"/>
            <a:ext cx="7620000" cy="3333750"/>
          </a:xfrm>
          <a:prstGeom prst="rect">
            <a:avLst/>
          </a:prstGeom>
        </p:spPr>
      </p:pic>
    </p:spTree>
    <p:extLst>
      <p:ext uri="{BB962C8B-B14F-4D97-AF65-F5344CB8AC3E}">
        <p14:creationId xmlns:p14="http://schemas.microsoft.com/office/powerpoint/2010/main" val="4221879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2052" name="Picture 4">
            <a:extLst>
              <a:ext uri="{FF2B5EF4-FFF2-40B4-BE49-F238E27FC236}">
                <a16:creationId xmlns:a16="http://schemas.microsoft.com/office/drawing/2014/main" id="{D3826963-FADB-C32B-C569-CC6C838CD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005" y="2052371"/>
            <a:ext cx="7368993" cy="40130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8AF316C-9840-545A-CB9D-EAB9BD081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6320"/>
            <a:ext cx="4672005" cy="3604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607AE8-FCFC-0B4D-03AE-A0C3F7B02C27}"/>
              </a:ext>
            </a:extLst>
          </p:cNvPr>
          <p:cNvSpPr txBox="1"/>
          <p:nvPr/>
        </p:nvSpPr>
        <p:spPr>
          <a:xfrm>
            <a:off x="1108745" y="792543"/>
            <a:ext cx="11367081" cy="369332"/>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In this project </a:t>
            </a:r>
            <a:r>
              <a:rPr lang="en-US" cap="none" spc="0" dirty="0">
                <a:solidFill>
                  <a:srgbClr val="000000"/>
                </a:solidFill>
                <a:latin typeface="Times New Roman" panose="02020603050405020304" pitchFamily="18" charset="0"/>
              </a:rPr>
              <a:t>we have total 9 types of Profiles in the Resumes, and the most of them are for Workday Profile.</a:t>
            </a:r>
          </a:p>
        </p:txBody>
      </p:sp>
    </p:spTree>
    <p:extLst>
      <p:ext uri="{BB962C8B-B14F-4D97-AF65-F5344CB8AC3E}">
        <p14:creationId xmlns:p14="http://schemas.microsoft.com/office/powerpoint/2010/main" val="92816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9CF20B-165E-E1F2-7A5A-ED3972FDF66D}"/>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Exploratory Data Analysis :</a:t>
            </a:r>
          </a:p>
        </p:txBody>
      </p:sp>
      <p:pic>
        <p:nvPicPr>
          <p:cNvPr id="3" name="Picture 2">
            <a:extLst>
              <a:ext uri="{FF2B5EF4-FFF2-40B4-BE49-F238E27FC236}">
                <a16:creationId xmlns:a16="http://schemas.microsoft.com/office/drawing/2014/main" id="{7241F9DD-B099-A78F-2336-AE6A7E365B69}"/>
              </a:ext>
            </a:extLst>
          </p:cNvPr>
          <p:cNvPicPr>
            <a:picLocks noChangeAspect="1"/>
          </p:cNvPicPr>
          <p:nvPr/>
        </p:nvPicPr>
        <p:blipFill>
          <a:blip r:embed="rId2"/>
          <a:stretch>
            <a:fillRect/>
          </a:stretch>
        </p:blipFill>
        <p:spPr>
          <a:xfrm>
            <a:off x="1033244" y="1969412"/>
            <a:ext cx="5457416" cy="38717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E15FB46-7685-DEB9-9FB0-92B7D7A2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996" y="2217074"/>
            <a:ext cx="3779249" cy="362404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B1AA109-9C1C-412A-120C-4B4496A42E0B}"/>
              </a:ext>
            </a:extLst>
          </p:cNvPr>
          <p:cNvSpPr txBox="1"/>
          <p:nvPr/>
        </p:nvSpPr>
        <p:spPr>
          <a:xfrm>
            <a:off x="1326858" y="1016882"/>
            <a:ext cx="9714387" cy="646331"/>
          </a:xfrm>
          <a:prstGeom prst="rect">
            <a:avLst/>
          </a:prstGeom>
          <a:noFill/>
        </p:spPr>
        <p:txBody>
          <a:bodyPr wrap="square">
            <a:spAutoFit/>
          </a:bodyPr>
          <a:lstStyle/>
          <a:p>
            <a:pPr algn="l"/>
            <a:r>
              <a:rPr lang="en-US" b="1" cap="none" spc="0" dirty="0">
                <a:solidFill>
                  <a:srgbClr val="000000"/>
                </a:solidFill>
                <a:latin typeface="Times New Roman" panose="02020603050405020304" pitchFamily="18" charset="0"/>
              </a:rPr>
              <a:t>Extracting Text from different Resume files and creating a data-frame with Column of Text from Resumes </a:t>
            </a:r>
            <a:r>
              <a:rPr lang="en-US" b="1" dirty="0">
                <a:solidFill>
                  <a:srgbClr val="000000"/>
                </a:solidFill>
                <a:latin typeface="Times New Roman" panose="02020603050405020304" pitchFamily="18" charset="0"/>
              </a:rPr>
              <a:t>And Profile for which each of it Applied for.</a:t>
            </a:r>
            <a:endParaRPr lang="en-US" cap="none" spc="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108579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211F21-58A6-3121-3F07-B4DFA2AC3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36" y="797194"/>
            <a:ext cx="7911051" cy="52636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F0C56021-1123-F50E-7600-34B72270518E}"/>
              </a:ext>
            </a:extLst>
          </p:cNvPr>
          <p:cNvPicPr>
            <a:picLocks noChangeAspect="1"/>
          </p:cNvPicPr>
          <p:nvPr/>
        </p:nvPicPr>
        <p:blipFill>
          <a:blip r:embed="rId3"/>
          <a:stretch>
            <a:fillRect/>
          </a:stretch>
        </p:blipFill>
        <p:spPr>
          <a:xfrm>
            <a:off x="5908241" y="2193419"/>
            <a:ext cx="5142857" cy="2152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20136BD-2BE2-EB29-19EF-681D90A70C71}"/>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spTree>
    <p:extLst>
      <p:ext uri="{BB962C8B-B14F-4D97-AF65-F5344CB8AC3E}">
        <p14:creationId xmlns:p14="http://schemas.microsoft.com/office/powerpoint/2010/main" val="1092665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C20F94C-DA47-4BEB-F135-6F51F37A3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9" y="687897"/>
            <a:ext cx="7570625" cy="5037109"/>
          </a:xfrm>
          <a:prstGeom prst="snip2DiagRect">
            <a:avLst>
              <a:gd name="adj1" fmla="val 0"/>
              <a:gd name="adj2" fmla="val 12336"/>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E9854887-7543-70E7-0F7F-F01851328FC8}"/>
              </a:ext>
            </a:extLst>
          </p:cNvPr>
          <p:cNvPicPr>
            <a:picLocks noChangeAspect="1"/>
          </p:cNvPicPr>
          <p:nvPr/>
        </p:nvPicPr>
        <p:blipFill>
          <a:blip r:embed="rId3"/>
          <a:stretch>
            <a:fillRect/>
          </a:stretch>
        </p:blipFill>
        <p:spPr>
          <a:xfrm>
            <a:off x="5744026" y="2096927"/>
            <a:ext cx="5133333" cy="22190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59A0019-C0F8-F888-B5D3-F2C05944B1A2}"/>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spTree>
    <p:extLst>
      <p:ext uri="{BB962C8B-B14F-4D97-AF65-F5344CB8AC3E}">
        <p14:creationId xmlns:p14="http://schemas.microsoft.com/office/powerpoint/2010/main" val="52383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DD9A87C-3037-4E42-20FA-B9E0C4EB5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89" y="839379"/>
            <a:ext cx="7335100" cy="50329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AEF6C2FC-845C-5F7F-3B71-AD93BDEF580D}"/>
              </a:ext>
            </a:extLst>
          </p:cNvPr>
          <p:cNvPicPr>
            <a:picLocks noChangeAspect="1"/>
          </p:cNvPicPr>
          <p:nvPr/>
        </p:nvPicPr>
        <p:blipFill>
          <a:blip r:embed="rId3"/>
          <a:stretch>
            <a:fillRect/>
          </a:stretch>
        </p:blipFill>
        <p:spPr>
          <a:xfrm>
            <a:off x="5620017" y="2402230"/>
            <a:ext cx="4961905" cy="2238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4A7C424F-37AF-3430-1B33-7C589513DE73}"/>
              </a:ext>
            </a:extLst>
          </p:cNvPr>
          <p:cNvSpPr txBox="1">
            <a:spLocks/>
          </p:cNvSpPr>
          <p:nvPr/>
        </p:nvSpPr>
        <p:spPr>
          <a:xfrm>
            <a:off x="0" y="0"/>
            <a:ext cx="12192000" cy="570451"/>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4000" b="1" i="0" kern="1200" cap="all" spc="750" baseline="0">
                <a:solidFill>
                  <a:schemeClr val="tx1"/>
                </a:solidFill>
                <a:latin typeface="+mj-lt"/>
                <a:ea typeface="+mj-ea"/>
                <a:cs typeface="+mj-cs"/>
              </a:defRPr>
            </a:lvl1pPr>
          </a:lstStyle>
          <a:p>
            <a:br>
              <a:rPr lang="en-US" sz="3000" b="0" dirty="0">
                <a:solidFill>
                  <a:srgbClr val="000000"/>
                </a:solidFill>
                <a:latin typeface="Adobe Arabic" panose="02040503050201020203" pitchFamily="18" charset="-78"/>
                <a:cs typeface="Adobe Arabic" panose="02040503050201020203" pitchFamily="18" charset="-78"/>
              </a:rPr>
            </a:br>
            <a:r>
              <a:rPr lang="en-US" sz="3000" b="0" dirty="0">
                <a:solidFill>
                  <a:srgbClr val="000000"/>
                </a:solidFill>
                <a:latin typeface="Adobe Arabic" panose="02040503050201020203" pitchFamily="18" charset="-78"/>
                <a:cs typeface="Adobe Arabic" panose="02040503050201020203" pitchFamily="18" charset="-78"/>
              </a:rPr>
              <a:t> </a:t>
            </a:r>
            <a:r>
              <a:rPr lang="en-US" sz="2200" spc="600" dirty="0">
                <a:latin typeface="Arial-BoldMT"/>
                <a:ea typeface="+mn-ea"/>
                <a:cs typeface="+mn-cs"/>
              </a:rPr>
              <a:t>Feature Engineering :</a:t>
            </a:r>
          </a:p>
        </p:txBody>
      </p:sp>
    </p:spTree>
    <p:extLst>
      <p:ext uri="{BB962C8B-B14F-4D97-AF65-F5344CB8AC3E}">
        <p14:creationId xmlns:p14="http://schemas.microsoft.com/office/powerpoint/2010/main" val="1157855291"/>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Gradient rise</Template>
  <TotalTime>608</TotalTime>
  <Words>1593</Words>
  <Application>Microsoft Office PowerPoint</Application>
  <PresentationFormat>Widescreen</PresentationFormat>
  <Paragraphs>110</Paragraphs>
  <Slides>47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Adobe Gothic Std B</vt:lpstr>
      <vt:lpstr>Adobe Arabic</vt:lpstr>
      <vt:lpstr>Agency FB</vt:lpstr>
      <vt:lpstr>Arial</vt:lpstr>
      <vt:lpstr>Arial-BoldMT</vt:lpstr>
      <vt:lpstr>Avenir Next LT Pro</vt:lpstr>
      <vt:lpstr>Avenir Next LT Pro Light</vt:lpstr>
      <vt:lpstr>Helvetica Neue</vt:lpstr>
      <vt:lpstr>inherit</vt:lpstr>
      <vt:lpstr>Times New Roman</vt:lpstr>
      <vt:lpstr>urw-din</vt:lpstr>
      <vt:lpstr>Wingdings</vt:lpstr>
      <vt:lpstr>GradientRiseVTI</vt:lpstr>
      <vt:lpstr>  RESUME CLASSIFICATION </vt:lpstr>
      <vt:lpstr>PowerPoint Presentation</vt:lpstr>
      <vt:lpst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RESUME CLASSIFICATION </dc:title>
  <dc:creator>Dalvi Moin</dc:creator>
  <cp:lastModifiedBy> </cp:lastModifiedBy>
  <cp:revision>138</cp:revision>
  <dcterms:created xsi:type="dcterms:W3CDTF">2022-09-01T06:28:39Z</dcterms:created>
  <dcterms:modified xsi:type="dcterms:W3CDTF">2022-09-21T07:13:02Z</dcterms:modified>
</cp:coreProperties>
</file>